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8" r:id="rId2"/>
    <p:sldId id="263" r:id="rId3"/>
    <p:sldId id="290" r:id="rId4"/>
    <p:sldId id="291" r:id="rId5"/>
    <p:sldId id="292" r:id="rId6"/>
    <p:sldId id="293" r:id="rId7"/>
    <p:sldId id="294" r:id="rId8"/>
    <p:sldId id="278" r:id="rId9"/>
    <p:sldId id="279" r:id="rId10"/>
    <p:sldId id="262" r:id="rId11"/>
    <p:sldId id="268" r:id="rId12"/>
    <p:sldId id="257" r:id="rId13"/>
    <p:sldId id="276" r:id="rId14"/>
    <p:sldId id="271" r:id="rId15"/>
    <p:sldId id="272" r:id="rId16"/>
    <p:sldId id="266" r:id="rId17"/>
    <p:sldId id="277" r:id="rId18"/>
    <p:sldId id="265" r:id="rId19"/>
    <p:sldId id="295" r:id="rId20"/>
    <p:sldId id="296" r:id="rId21"/>
    <p:sldId id="297" r:id="rId22"/>
    <p:sldId id="298" r:id="rId23"/>
    <p:sldId id="280" r:id="rId24"/>
    <p:sldId id="281"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custT="1"/>
      <dgm:spPr/>
      <dgm:t>
        <a:bodyPr/>
        <a:lstStyle/>
        <a:p>
          <a:r>
            <a:rPr lang="en-US" sz="3200"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custT="1"/>
      <dgm:spPr/>
      <dgm:t>
        <a:bodyPr/>
        <a:lstStyle/>
        <a:p>
          <a:r>
            <a:rPr lang="en-US" sz="2600"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custT="1"/>
      <dgm:spPr/>
      <dgm:t>
        <a:bodyPr/>
        <a:lstStyle/>
        <a:p>
          <a:r>
            <a:rPr lang="en-US" sz="2200"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pt>
    <dgm:pt modelId="{8FF94585-31AE-4606-ACD7-D0F7070D0B8B}" type="pres">
      <dgm:prSet presAssocID="{8C37F160-4A04-444C-9A54-1E84E0CDC4A3}" presName="gear1srcNode" presStyleLbl="node1" presStyleIdx="0" presStyleCnt="3"/>
      <dgm:spPr/>
    </dgm:pt>
    <dgm:pt modelId="{2C54C62C-7E5A-4DC7-A3ED-A4B44F2A2EA5}" type="pres">
      <dgm:prSet presAssocID="{8C37F160-4A04-444C-9A54-1E84E0CDC4A3}" presName="gear1dstNode" presStyleLbl="node1" presStyleIdx="0" presStyleCnt="3"/>
      <dgm:spPr/>
    </dgm:pt>
    <dgm:pt modelId="{8512E136-8690-4E4E-A610-58D4B187D7D0}" type="pres">
      <dgm:prSet presAssocID="{2C1A993D-BBCC-4405-8558-C186F04E5384}" presName="gear2" presStyleLbl="node1" presStyleIdx="1" presStyleCnt="3">
        <dgm:presLayoutVars>
          <dgm:chMax val="1"/>
          <dgm:bulletEnabled val="1"/>
        </dgm:presLayoutVars>
      </dgm:prSet>
      <dgm:spPr/>
    </dgm:pt>
    <dgm:pt modelId="{DBCE6A08-F3A6-4FD8-AADD-1CA17339073A}" type="pres">
      <dgm:prSet presAssocID="{2C1A993D-BBCC-4405-8558-C186F04E5384}" presName="gear2srcNode" presStyleLbl="node1" presStyleIdx="1" presStyleCnt="3"/>
      <dgm:spPr/>
    </dgm:pt>
    <dgm:pt modelId="{A7DA7E93-8C47-45F1-8BB3-138E4C08C9B9}" type="pres">
      <dgm:prSet presAssocID="{2C1A993D-BBCC-4405-8558-C186F04E5384}" presName="gear2dstNode" presStyleLbl="node1" presStyleIdx="1" presStyleCnt="3"/>
      <dgm:spPr/>
    </dgm:pt>
    <dgm:pt modelId="{87120F77-73B1-4AF1-8451-0E2940B1178D}" type="pres">
      <dgm:prSet presAssocID="{1605A24D-455F-412B-88DA-F9E1B938EE4B}" presName="gear3" presStyleLbl="node1" presStyleIdx="2" presStyleCnt="3" custScaleX="112796" custScaleY="104047"/>
      <dgm:spPr/>
    </dgm:pt>
    <dgm:pt modelId="{B19AEF3D-E7C1-4A3B-86CF-50686EF1DFAB}" type="pres">
      <dgm:prSet presAssocID="{1605A24D-455F-412B-88DA-F9E1B938EE4B}" presName="gear3tx" presStyleLbl="node1" presStyleIdx="2" presStyleCnt="3">
        <dgm:presLayoutVars>
          <dgm:chMax val="1"/>
          <dgm:bulletEnabled val="1"/>
        </dgm:presLayoutVars>
      </dgm:prSet>
      <dgm:spPr/>
    </dgm:pt>
    <dgm:pt modelId="{0E990DFA-A28A-4FFC-952B-69E139E25401}" type="pres">
      <dgm:prSet presAssocID="{1605A24D-455F-412B-88DA-F9E1B938EE4B}" presName="gear3srcNode" presStyleLbl="node1" presStyleIdx="2" presStyleCnt="3"/>
      <dgm:spPr/>
    </dgm:pt>
    <dgm:pt modelId="{7132BA7B-8263-48B5-BE17-7232A35A7617}" type="pres">
      <dgm:prSet presAssocID="{1605A24D-455F-412B-88DA-F9E1B938EE4B}" presName="gear3dstNode" presStyleLbl="node1" presStyleIdx="2" presStyleCnt="3"/>
      <dgm:spPr/>
    </dgm:pt>
    <dgm:pt modelId="{91E676FA-77A9-4363-859B-183B132E8F5E}" type="pres">
      <dgm:prSet presAssocID="{A4A9CF67-C3B6-417E-9C1F-18347BCBC27E}" presName="connector1" presStyleLbl="sibTrans2D1" presStyleIdx="0" presStyleCnt="3"/>
      <dgm:spPr/>
    </dgm:pt>
    <dgm:pt modelId="{CFEC341F-4BA9-409B-9179-4D679CE4B665}" type="pres">
      <dgm:prSet presAssocID="{BC35540E-0CE3-4682-AA49-E43586F6425E}" presName="connector2" presStyleLbl="sibTrans2D1" presStyleIdx="1" presStyleCnt="3"/>
      <dgm:spPr/>
    </dgm:pt>
    <dgm:pt modelId="{959F2268-52AE-4779-BE56-1EF958B9BC5C}" type="pres">
      <dgm:prSet presAssocID="{D153EA41-527C-4511-9DE5-BC89A4D6A57C}" presName="connector3" presStyleLbl="sibTrans2D1" presStyleIdx="2" presStyleCnt="3"/>
      <dgm:spPr/>
    </dgm:pt>
  </dgm:ptLst>
  <dgm:cxnLst>
    <dgm:cxn modelId="{62D2E008-B889-43B6-85A8-ACFD32E43AD0}" type="presOf" srcId="{8C37F160-4A04-444C-9A54-1E84E0CDC4A3}" destId="{2C54C62C-7E5A-4DC7-A3ED-A4B44F2A2EA5}" srcOrd="2"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79A49F14-BE2F-4B80-83B9-CB4C76759F52}" type="presOf" srcId="{2C1A993D-BBCC-4405-8558-C186F04E5384}" destId="{DBCE6A08-F3A6-4FD8-AADD-1CA17339073A}" srcOrd="1"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E7D7A1C0-AC8F-4C13-B709-FF0F4125BB9F}" type="presOf" srcId="{2C1A993D-BBCC-4405-8558-C186F04E5384}" destId="{8512E136-8690-4E4E-A610-58D4B187D7D0}"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dgm:spPr/>
      <dgm:t>
        <a:bodyPr/>
        <a:lstStyle/>
        <a:p>
          <a:r>
            <a:rPr lang="en-US"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dgm:spPr/>
      <dgm:t>
        <a:bodyPr/>
        <a:lstStyle/>
        <a:p>
          <a:r>
            <a:rPr lang="en-US"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pt>
    <dgm:pt modelId="{8FF94585-31AE-4606-ACD7-D0F7070D0B8B}" type="pres">
      <dgm:prSet presAssocID="{8C37F160-4A04-444C-9A54-1E84E0CDC4A3}" presName="gear1srcNode" presStyleLbl="node1" presStyleIdx="0" presStyleCnt="3"/>
      <dgm:spPr/>
    </dgm:pt>
    <dgm:pt modelId="{2C54C62C-7E5A-4DC7-A3ED-A4B44F2A2EA5}" type="pres">
      <dgm:prSet presAssocID="{8C37F160-4A04-444C-9A54-1E84E0CDC4A3}" presName="gear1dstNode" presStyleLbl="node1" presStyleIdx="0" presStyleCnt="3"/>
      <dgm:spPr/>
    </dgm:pt>
    <dgm:pt modelId="{8512E136-8690-4E4E-A610-58D4B187D7D0}" type="pres">
      <dgm:prSet presAssocID="{2C1A993D-BBCC-4405-8558-C186F04E5384}" presName="gear2" presStyleLbl="node1" presStyleIdx="1" presStyleCnt="3">
        <dgm:presLayoutVars>
          <dgm:chMax val="1"/>
          <dgm:bulletEnabled val="1"/>
        </dgm:presLayoutVars>
      </dgm:prSet>
      <dgm:spPr/>
    </dgm:pt>
    <dgm:pt modelId="{DBCE6A08-F3A6-4FD8-AADD-1CA17339073A}" type="pres">
      <dgm:prSet presAssocID="{2C1A993D-BBCC-4405-8558-C186F04E5384}" presName="gear2srcNode" presStyleLbl="node1" presStyleIdx="1" presStyleCnt="3"/>
      <dgm:spPr/>
    </dgm:pt>
    <dgm:pt modelId="{A7DA7E93-8C47-45F1-8BB3-138E4C08C9B9}" type="pres">
      <dgm:prSet presAssocID="{2C1A993D-BBCC-4405-8558-C186F04E5384}" presName="gear2dstNode" presStyleLbl="node1" presStyleIdx="1" presStyleCnt="3"/>
      <dgm:spPr/>
    </dgm:pt>
    <dgm:pt modelId="{87120F77-73B1-4AF1-8451-0E2940B1178D}" type="pres">
      <dgm:prSet presAssocID="{1605A24D-455F-412B-88DA-F9E1B938EE4B}" presName="gear3" presStyleLbl="node1" presStyleIdx="2" presStyleCnt="3"/>
      <dgm:spPr/>
    </dgm:pt>
    <dgm:pt modelId="{B19AEF3D-E7C1-4A3B-86CF-50686EF1DFAB}" type="pres">
      <dgm:prSet presAssocID="{1605A24D-455F-412B-88DA-F9E1B938EE4B}" presName="gear3tx" presStyleLbl="node1" presStyleIdx="2" presStyleCnt="3">
        <dgm:presLayoutVars>
          <dgm:chMax val="1"/>
          <dgm:bulletEnabled val="1"/>
        </dgm:presLayoutVars>
      </dgm:prSet>
      <dgm:spPr/>
    </dgm:pt>
    <dgm:pt modelId="{0E990DFA-A28A-4FFC-952B-69E139E25401}" type="pres">
      <dgm:prSet presAssocID="{1605A24D-455F-412B-88DA-F9E1B938EE4B}" presName="gear3srcNode" presStyleLbl="node1" presStyleIdx="2" presStyleCnt="3"/>
      <dgm:spPr/>
    </dgm:pt>
    <dgm:pt modelId="{7132BA7B-8263-48B5-BE17-7232A35A7617}" type="pres">
      <dgm:prSet presAssocID="{1605A24D-455F-412B-88DA-F9E1B938EE4B}" presName="gear3dstNode" presStyleLbl="node1" presStyleIdx="2" presStyleCnt="3"/>
      <dgm:spPr/>
    </dgm:pt>
    <dgm:pt modelId="{91E676FA-77A9-4363-859B-183B132E8F5E}" type="pres">
      <dgm:prSet presAssocID="{A4A9CF67-C3B6-417E-9C1F-18347BCBC27E}" presName="connector1" presStyleLbl="sibTrans2D1" presStyleIdx="0" presStyleCnt="3"/>
      <dgm:spPr/>
    </dgm:pt>
    <dgm:pt modelId="{CFEC341F-4BA9-409B-9179-4D679CE4B665}" type="pres">
      <dgm:prSet presAssocID="{BC35540E-0CE3-4682-AA49-E43586F6425E}" presName="connector2" presStyleLbl="sibTrans2D1" presStyleIdx="1" presStyleCnt="3"/>
      <dgm:spPr/>
    </dgm:pt>
    <dgm:pt modelId="{959F2268-52AE-4779-BE56-1EF958B9BC5C}" type="pres">
      <dgm:prSet presAssocID="{D153EA41-527C-4511-9DE5-BC89A4D6A57C}" presName="connector3" presStyleLbl="sibTrans2D1" presStyleIdx="2" presStyleCnt="3"/>
      <dgm:spPr/>
    </dgm:pt>
  </dgm:ptLst>
  <dgm:cxnLst>
    <dgm:cxn modelId="{62D2E008-B889-43B6-85A8-ACFD32E43AD0}" type="presOf" srcId="{8C37F160-4A04-444C-9A54-1E84E0CDC4A3}" destId="{2C54C62C-7E5A-4DC7-A3ED-A4B44F2A2EA5}" srcOrd="2" destOrd="0" presId="urn:microsoft.com/office/officeart/2005/8/layout/gear1"/>
    <dgm:cxn modelId="{AC594409-6096-4AE2-B82B-530AA39512A9}" srcId="{7B855D73-9AF8-4C01-9DCF-B23A7558D659}" destId="{2C1A993D-BBCC-4405-8558-C186F04E5384}" srcOrd="1" destOrd="0" parTransId="{37695166-6584-4733-9AAB-B177FA6B167D}" sibTransId="{BC35540E-0CE3-4682-AA49-E43586F6425E}"/>
    <dgm:cxn modelId="{79A49F14-BE2F-4B80-83B9-CB4C76759F52}" type="presOf" srcId="{2C1A993D-BBCC-4405-8558-C186F04E5384}" destId="{DBCE6A08-F3A6-4FD8-AADD-1CA17339073A}" srcOrd="1" destOrd="0" presId="urn:microsoft.com/office/officeart/2005/8/layout/gear1"/>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E7D7A1C0-AC8F-4C13-B709-FF0F4125BB9F}" type="presOf" srcId="{2C1A993D-BBCC-4405-8558-C186F04E5384}" destId="{8512E136-8690-4E4E-A610-58D4B187D7D0}" srcOrd="0"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1D247-2D79-4ED1-BF76-561E34AAFBB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F7A5FC00-FC87-48EB-BF18-16C772363412}">
      <dgm:prSet phldrT="[Text]"/>
      <dgm:spPr/>
      <dgm:t>
        <a:bodyPr/>
        <a:lstStyle/>
        <a:p>
          <a:r>
            <a:rPr lang="en-US" dirty="0"/>
            <a:t>Airline Performance</a:t>
          </a:r>
        </a:p>
      </dgm:t>
    </dgm:pt>
    <dgm:pt modelId="{267A01AF-082F-48E5-AA5E-0E3176922590}" type="parTrans" cxnId="{17E5D68E-22E0-43DC-97B1-B051969597EA}">
      <dgm:prSet/>
      <dgm:spPr/>
      <dgm:t>
        <a:bodyPr/>
        <a:lstStyle/>
        <a:p>
          <a:endParaRPr lang="en-US"/>
        </a:p>
      </dgm:t>
    </dgm:pt>
    <dgm:pt modelId="{74EAEB8D-49E2-4571-8BF9-E70290FFC4BF}" type="sibTrans" cxnId="{17E5D68E-22E0-43DC-97B1-B051969597EA}">
      <dgm:prSet/>
      <dgm:spPr/>
      <dgm:t>
        <a:bodyPr/>
        <a:lstStyle/>
        <a:p>
          <a:endParaRPr lang="en-US"/>
        </a:p>
      </dgm:t>
    </dgm:pt>
    <dgm:pt modelId="{EEA995B1-53E4-44A4-A956-898E70B37BED}">
      <dgm:prSet phldrT="[Text]"/>
      <dgm:spPr/>
      <dgm:t>
        <a:bodyPr/>
        <a:lstStyle/>
        <a:p>
          <a:r>
            <a:rPr lang="en-US" dirty="0"/>
            <a:t>Delays</a:t>
          </a:r>
        </a:p>
      </dgm:t>
    </dgm:pt>
    <dgm:pt modelId="{6433A247-EE03-4E25-A92E-330321A81F14}" type="parTrans" cxnId="{B6C6E74F-CDE5-456E-853B-39B30F87A303}">
      <dgm:prSet/>
      <dgm:spPr/>
      <dgm:t>
        <a:bodyPr/>
        <a:lstStyle/>
        <a:p>
          <a:endParaRPr lang="en-US"/>
        </a:p>
      </dgm:t>
    </dgm:pt>
    <dgm:pt modelId="{E45C826F-01A6-44A4-B158-C88E27CAEEDD}" type="sibTrans" cxnId="{B6C6E74F-CDE5-456E-853B-39B30F87A303}">
      <dgm:prSet/>
      <dgm:spPr/>
      <dgm:t>
        <a:bodyPr/>
        <a:lstStyle/>
        <a:p>
          <a:endParaRPr lang="en-US"/>
        </a:p>
      </dgm:t>
    </dgm:pt>
    <dgm:pt modelId="{7DF60B9C-CD9F-4756-812E-BFB3E1E29E07}">
      <dgm:prSet phldrT="[Text]"/>
      <dgm:spPr/>
      <dgm:t>
        <a:bodyPr/>
        <a:lstStyle/>
        <a:p>
          <a:r>
            <a:rPr lang="en-US" dirty="0"/>
            <a:t>Cancellations</a:t>
          </a:r>
        </a:p>
      </dgm:t>
    </dgm:pt>
    <dgm:pt modelId="{79779549-1353-4DB4-874E-D77DA809B180}" type="parTrans" cxnId="{C2751328-7587-44E5-A05C-1D4B8063089B}">
      <dgm:prSet/>
      <dgm:spPr/>
      <dgm:t>
        <a:bodyPr/>
        <a:lstStyle/>
        <a:p>
          <a:endParaRPr lang="en-US"/>
        </a:p>
      </dgm:t>
    </dgm:pt>
    <dgm:pt modelId="{54C49A33-989C-4652-8401-254016ED5D5D}" type="sibTrans" cxnId="{C2751328-7587-44E5-A05C-1D4B8063089B}">
      <dgm:prSet/>
      <dgm:spPr/>
      <dgm:t>
        <a:bodyPr/>
        <a:lstStyle/>
        <a:p>
          <a:endParaRPr lang="en-US"/>
        </a:p>
      </dgm:t>
    </dgm:pt>
    <dgm:pt modelId="{3A6B8A01-7C3F-4BCF-9593-080121CA7C6B}" type="pres">
      <dgm:prSet presAssocID="{65E1D247-2D79-4ED1-BF76-561E34AAFBBD}" presName="Name0" presStyleCnt="0">
        <dgm:presLayoutVars>
          <dgm:chMax val="7"/>
          <dgm:chPref val="7"/>
          <dgm:dir/>
          <dgm:animLvl val="lvl"/>
        </dgm:presLayoutVars>
      </dgm:prSet>
      <dgm:spPr/>
    </dgm:pt>
    <dgm:pt modelId="{462FE5D4-1340-4DA2-A888-7C6D2C6B713D}" type="pres">
      <dgm:prSet presAssocID="{F7A5FC00-FC87-48EB-BF18-16C772363412}" presName="Accent1" presStyleCnt="0"/>
      <dgm:spPr/>
    </dgm:pt>
    <dgm:pt modelId="{142ED7E8-A9EB-4872-9A40-5D9D2208A9CE}" type="pres">
      <dgm:prSet presAssocID="{F7A5FC00-FC87-48EB-BF18-16C772363412}" presName="Accent" presStyleLbl="node1" presStyleIdx="0" presStyleCnt="3"/>
      <dgm:spPr/>
    </dgm:pt>
    <dgm:pt modelId="{0569817E-5AED-4EFE-A1FB-FF73CC01525B}" type="pres">
      <dgm:prSet presAssocID="{F7A5FC00-FC87-48EB-BF18-16C772363412}" presName="Parent1" presStyleLbl="revTx" presStyleIdx="0" presStyleCnt="3">
        <dgm:presLayoutVars>
          <dgm:chMax val="1"/>
          <dgm:chPref val="1"/>
          <dgm:bulletEnabled val="1"/>
        </dgm:presLayoutVars>
      </dgm:prSet>
      <dgm:spPr/>
    </dgm:pt>
    <dgm:pt modelId="{C3C6D9EB-8AF8-4426-90F3-3B6F2ED57ADF}" type="pres">
      <dgm:prSet presAssocID="{EEA995B1-53E4-44A4-A956-898E70B37BED}" presName="Accent2" presStyleCnt="0"/>
      <dgm:spPr/>
    </dgm:pt>
    <dgm:pt modelId="{B7B4EC98-9BB7-4AF9-940E-E8C5DD3DAED7}" type="pres">
      <dgm:prSet presAssocID="{EEA995B1-53E4-44A4-A956-898E70B37BED}" presName="Accent" presStyleLbl="node1" presStyleIdx="1" presStyleCnt="3"/>
      <dgm:spPr/>
    </dgm:pt>
    <dgm:pt modelId="{01D753F1-FE6F-456C-96D5-E1351539B697}" type="pres">
      <dgm:prSet presAssocID="{EEA995B1-53E4-44A4-A956-898E70B37BED}" presName="Parent2" presStyleLbl="revTx" presStyleIdx="1" presStyleCnt="3">
        <dgm:presLayoutVars>
          <dgm:chMax val="1"/>
          <dgm:chPref val="1"/>
          <dgm:bulletEnabled val="1"/>
        </dgm:presLayoutVars>
      </dgm:prSet>
      <dgm:spPr/>
    </dgm:pt>
    <dgm:pt modelId="{CD8BFCF4-1D75-40A0-80BE-E2E2453C18BD}" type="pres">
      <dgm:prSet presAssocID="{7DF60B9C-CD9F-4756-812E-BFB3E1E29E07}" presName="Accent3" presStyleCnt="0"/>
      <dgm:spPr/>
    </dgm:pt>
    <dgm:pt modelId="{49595F50-174E-4AC7-BFDC-442E648FC6A4}" type="pres">
      <dgm:prSet presAssocID="{7DF60B9C-CD9F-4756-812E-BFB3E1E29E07}" presName="Accent" presStyleLbl="node1" presStyleIdx="2" presStyleCnt="3"/>
      <dgm:spPr/>
    </dgm:pt>
    <dgm:pt modelId="{12CADCBE-3E00-4934-A426-CBAAE858CAA5}" type="pres">
      <dgm:prSet presAssocID="{7DF60B9C-CD9F-4756-812E-BFB3E1E29E07}" presName="Parent3" presStyleLbl="revTx" presStyleIdx="2" presStyleCnt="3">
        <dgm:presLayoutVars>
          <dgm:chMax val="1"/>
          <dgm:chPref val="1"/>
          <dgm:bulletEnabled val="1"/>
        </dgm:presLayoutVars>
      </dgm:prSet>
      <dgm:spPr/>
    </dgm:pt>
  </dgm:ptLst>
  <dgm:cxnLst>
    <dgm:cxn modelId="{C2751328-7587-44E5-A05C-1D4B8063089B}" srcId="{65E1D247-2D79-4ED1-BF76-561E34AAFBBD}" destId="{7DF60B9C-CD9F-4756-812E-BFB3E1E29E07}" srcOrd="2" destOrd="0" parTransId="{79779549-1353-4DB4-874E-D77DA809B180}" sibTransId="{54C49A33-989C-4652-8401-254016ED5D5D}"/>
    <dgm:cxn modelId="{B9F62B3D-BE03-431A-A8C8-966629330195}" type="presOf" srcId="{EEA995B1-53E4-44A4-A956-898E70B37BED}" destId="{01D753F1-FE6F-456C-96D5-E1351539B697}" srcOrd="0" destOrd="0" presId="urn:microsoft.com/office/officeart/2009/layout/CircleArrowProcess"/>
    <dgm:cxn modelId="{1EB86547-8706-4382-9C6E-ED76CEBAC444}" type="presOf" srcId="{65E1D247-2D79-4ED1-BF76-561E34AAFBBD}" destId="{3A6B8A01-7C3F-4BCF-9593-080121CA7C6B}" srcOrd="0" destOrd="0" presId="urn:microsoft.com/office/officeart/2009/layout/CircleArrowProcess"/>
    <dgm:cxn modelId="{28981E4D-3248-4916-BD3F-161A4FA28DBF}" type="presOf" srcId="{7DF60B9C-CD9F-4756-812E-BFB3E1E29E07}" destId="{12CADCBE-3E00-4934-A426-CBAAE858CAA5}" srcOrd="0" destOrd="0" presId="urn:microsoft.com/office/officeart/2009/layout/CircleArrowProcess"/>
    <dgm:cxn modelId="{B6C6E74F-CDE5-456E-853B-39B30F87A303}" srcId="{65E1D247-2D79-4ED1-BF76-561E34AAFBBD}" destId="{EEA995B1-53E4-44A4-A956-898E70B37BED}" srcOrd="1" destOrd="0" parTransId="{6433A247-EE03-4E25-A92E-330321A81F14}" sibTransId="{E45C826F-01A6-44A4-B158-C88E27CAEEDD}"/>
    <dgm:cxn modelId="{17E5D68E-22E0-43DC-97B1-B051969597EA}" srcId="{65E1D247-2D79-4ED1-BF76-561E34AAFBBD}" destId="{F7A5FC00-FC87-48EB-BF18-16C772363412}" srcOrd="0" destOrd="0" parTransId="{267A01AF-082F-48E5-AA5E-0E3176922590}" sibTransId="{74EAEB8D-49E2-4571-8BF9-E70290FFC4BF}"/>
    <dgm:cxn modelId="{2730B7AF-15F8-4469-BE17-3944A154A793}" type="presOf" srcId="{F7A5FC00-FC87-48EB-BF18-16C772363412}" destId="{0569817E-5AED-4EFE-A1FB-FF73CC01525B}" srcOrd="0" destOrd="0" presId="urn:microsoft.com/office/officeart/2009/layout/CircleArrowProcess"/>
    <dgm:cxn modelId="{E2744A0E-41FC-4F3A-A63D-77B571AAB8C7}" type="presParOf" srcId="{3A6B8A01-7C3F-4BCF-9593-080121CA7C6B}" destId="{462FE5D4-1340-4DA2-A888-7C6D2C6B713D}" srcOrd="0" destOrd="0" presId="urn:microsoft.com/office/officeart/2009/layout/CircleArrowProcess"/>
    <dgm:cxn modelId="{6D1DB2DD-791F-4713-9AFA-56BAAC3AAF9F}" type="presParOf" srcId="{462FE5D4-1340-4DA2-A888-7C6D2C6B713D}" destId="{142ED7E8-A9EB-4872-9A40-5D9D2208A9CE}" srcOrd="0" destOrd="0" presId="urn:microsoft.com/office/officeart/2009/layout/CircleArrowProcess"/>
    <dgm:cxn modelId="{108EC113-2599-4A7A-9345-33BDB748C878}" type="presParOf" srcId="{3A6B8A01-7C3F-4BCF-9593-080121CA7C6B}" destId="{0569817E-5AED-4EFE-A1FB-FF73CC01525B}" srcOrd="1" destOrd="0" presId="urn:microsoft.com/office/officeart/2009/layout/CircleArrowProcess"/>
    <dgm:cxn modelId="{83ADDA4E-A7CC-4450-9864-8ED6D58FCFFB}" type="presParOf" srcId="{3A6B8A01-7C3F-4BCF-9593-080121CA7C6B}" destId="{C3C6D9EB-8AF8-4426-90F3-3B6F2ED57ADF}" srcOrd="2" destOrd="0" presId="urn:microsoft.com/office/officeart/2009/layout/CircleArrowProcess"/>
    <dgm:cxn modelId="{17D2AFFF-5124-4C57-B9CF-E844AF49AF1B}" type="presParOf" srcId="{C3C6D9EB-8AF8-4426-90F3-3B6F2ED57ADF}" destId="{B7B4EC98-9BB7-4AF9-940E-E8C5DD3DAED7}" srcOrd="0" destOrd="0" presId="urn:microsoft.com/office/officeart/2009/layout/CircleArrowProcess"/>
    <dgm:cxn modelId="{02EBA627-C0A1-4EFC-A6EC-005CD015BC18}" type="presParOf" srcId="{3A6B8A01-7C3F-4BCF-9593-080121CA7C6B}" destId="{01D753F1-FE6F-456C-96D5-E1351539B697}" srcOrd="3" destOrd="0" presId="urn:microsoft.com/office/officeart/2009/layout/CircleArrowProcess"/>
    <dgm:cxn modelId="{672C4930-EE36-4E46-BA5D-15B097795B1A}" type="presParOf" srcId="{3A6B8A01-7C3F-4BCF-9593-080121CA7C6B}" destId="{CD8BFCF4-1D75-40A0-80BE-E2E2453C18BD}" srcOrd="4" destOrd="0" presId="urn:microsoft.com/office/officeart/2009/layout/CircleArrowProcess"/>
    <dgm:cxn modelId="{3C553BB9-EEB4-4ED5-ADB3-DF9F76240DFA}" type="presParOf" srcId="{CD8BFCF4-1D75-40A0-80BE-E2E2453C18BD}" destId="{49595F50-174E-4AC7-BFDC-442E648FC6A4}" srcOrd="0" destOrd="0" presId="urn:microsoft.com/office/officeart/2009/layout/CircleArrowProcess"/>
    <dgm:cxn modelId="{C3F54562-F251-40FF-9F7C-B4319044BCD7}" type="presParOf" srcId="{3A6B8A01-7C3F-4BCF-9593-080121CA7C6B}" destId="{12CADCBE-3E00-4934-A426-CBAAE858CAA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55D73-9AF8-4C01-9DCF-B23A7558D659}" type="doc">
      <dgm:prSet loTypeId="urn:microsoft.com/office/officeart/2005/8/layout/vProcess5"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Baseline</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dirty="0"/>
        </a:p>
      </dgm:t>
    </dgm:pt>
    <dgm:pt modelId="{2C1A993D-BBCC-4405-8558-C186F04E5384}">
      <dgm:prSet phldrT="[Text]"/>
      <dgm:spPr/>
      <dgm:t>
        <a:bodyPr/>
        <a:lstStyle/>
        <a:p>
          <a:r>
            <a:rPr lang="en-US" dirty="0"/>
            <a:t>Paint the Future</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dirty="0"/>
        </a:p>
      </dgm:t>
    </dgm:pt>
    <dgm:pt modelId="{1605A24D-455F-412B-88DA-F9E1B938EE4B}">
      <dgm:prSet phldrT="[Text]"/>
      <dgm:spPr/>
      <dgm:t>
        <a:bodyPr/>
        <a:lstStyle/>
        <a:p>
          <a:r>
            <a:rPr lang="en-US" dirty="0"/>
            <a:t>Action Plan</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E2671F4C-ACD0-4333-AA4C-0CD445ABE1EF}">
      <dgm:prSet/>
      <dgm:spPr/>
      <dgm:t>
        <a:bodyPr/>
        <a:lstStyle/>
        <a:p>
          <a:r>
            <a:rPr lang="en-US" dirty="0"/>
            <a:t>Historical Performance</a:t>
          </a:r>
        </a:p>
      </dgm:t>
    </dgm:pt>
    <dgm:pt modelId="{96B165CB-BFE8-4006-933A-517BB7AFD620}" type="parTrans" cxnId="{4C7560D7-6810-48CC-BE31-2E618B2C493B}">
      <dgm:prSet/>
      <dgm:spPr/>
      <dgm:t>
        <a:bodyPr/>
        <a:lstStyle/>
        <a:p>
          <a:endParaRPr lang="en-US"/>
        </a:p>
      </dgm:t>
    </dgm:pt>
    <dgm:pt modelId="{E2AFF7C0-88B3-475F-BAFD-C6E1DC46BA31}" type="sibTrans" cxnId="{4C7560D7-6810-48CC-BE31-2E618B2C493B}">
      <dgm:prSet/>
      <dgm:spPr/>
      <dgm:t>
        <a:bodyPr/>
        <a:lstStyle/>
        <a:p>
          <a:endParaRPr lang="en-US"/>
        </a:p>
      </dgm:t>
    </dgm:pt>
    <dgm:pt modelId="{14DB153B-7857-4206-9DDD-5DA3C21004BB}">
      <dgm:prSet/>
      <dgm:spPr/>
      <dgm:t>
        <a:bodyPr/>
        <a:lstStyle/>
        <a:p>
          <a:r>
            <a:rPr lang="en-US" dirty="0"/>
            <a:t>Forecast</a:t>
          </a:r>
        </a:p>
      </dgm:t>
    </dgm:pt>
    <dgm:pt modelId="{DE250B6C-9335-470F-B8E3-1311054599D6}" type="parTrans" cxnId="{AE2CB84F-CCCD-4B91-A6CA-DAE707B7E5C5}">
      <dgm:prSet/>
      <dgm:spPr/>
      <dgm:t>
        <a:bodyPr/>
        <a:lstStyle/>
        <a:p>
          <a:endParaRPr lang="en-US"/>
        </a:p>
      </dgm:t>
    </dgm:pt>
    <dgm:pt modelId="{9698EE24-307B-4B61-A28A-8996B6F84191}" type="sibTrans" cxnId="{AE2CB84F-CCCD-4B91-A6CA-DAE707B7E5C5}">
      <dgm:prSet/>
      <dgm:spPr/>
      <dgm:t>
        <a:bodyPr/>
        <a:lstStyle/>
        <a:p>
          <a:endParaRPr lang="en-US"/>
        </a:p>
      </dgm:t>
    </dgm:pt>
    <dgm:pt modelId="{1541C8DF-447E-4B22-9E4C-0F5BEC8059C7}">
      <dgm:prSet/>
      <dgm:spPr/>
      <dgm:t>
        <a:bodyPr/>
        <a:lstStyle/>
        <a:p>
          <a:r>
            <a:rPr lang="en-US" dirty="0"/>
            <a:t>Recommendation</a:t>
          </a:r>
        </a:p>
      </dgm:t>
    </dgm:pt>
    <dgm:pt modelId="{EDB00C07-DA1C-4D17-B070-E9D2A004B8FC}" type="parTrans" cxnId="{CCAC9FA6-FE4F-4D4F-A53E-331773339F51}">
      <dgm:prSet/>
      <dgm:spPr/>
      <dgm:t>
        <a:bodyPr/>
        <a:lstStyle/>
        <a:p>
          <a:endParaRPr lang="en-US"/>
        </a:p>
      </dgm:t>
    </dgm:pt>
    <dgm:pt modelId="{580873A6-8C45-48C7-8EBF-9DCD208E94CE}" type="sibTrans" cxnId="{CCAC9FA6-FE4F-4D4F-A53E-331773339F51}">
      <dgm:prSet/>
      <dgm:spPr/>
      <dgm:t>
        <a:bodyPr/>
        <a:lstStyle/>
        <a:p>
          <a:endParaRPr lang="en-US"/>
        </a:p>
      </dgm:t>
    </dgm:pt>
    <dgm:pt modelId="{31DB80BE-9B78-494A-877B-5C9029F72110}">
      <dgm:prSet/>
      <dgm:spPr/>
      <dgm:t>
        <a:bodyPr/>
        <a:lstStyle/>
        <a:p>
          <a:r>
            <a:rPr lang="en-US" dirty="0"/>
            <a:t>Linear Programming</a:t>
          </a:r>
        </a:p>
      </dgm:t>
    </dgm:pt>
    <dgm:pt modelId="{715A04AC-EADF-4B6F-BD2D-E5AD38F51D04}" type="parTrans" cxnId="{E507B5D3-E6A1-4634-9D78-025BC9BB4F7D}">
      <dgm:prSet/>
      <dgm:spPr/>
      <dgm:t>
        <a:bodyPr/>
        <a:lstStyle/>
        <a:p>
          <a:endParaRPr lang="en-US"/>
        </a:p>
      </dgm:t>
    </dgm:pt>
    <dgm:pt modelId="{9B2CCAD2-7A08-415F-8D15-56BE4C821D78}" type="sibTrans" cxnId="{E507B5D3-E6A1-4634-9D78-025BC9BB4F7D}">
      <dgm:prSet/>
      <dgm:spPr/>
      <dgm:t>
        <a:bodyPr/>
        <a:lstStyle/>
        <a:p>
          <a:endParaRPr lang="en-US"/>
        </a:p>
      </dgm:t>
    </dgm:pt>
    <dgm:pt modelId="{9547842C-0153-4C51-90F8-416751283CDE}" type="pres">
      <dgm:prSet presAssocID="{7B855D73-9AF8-4C01-9DCF-B23A7558D659}" presName="outerComposite" presStyleCnt="0">
        <dgm:presLayoutVars>
          <dgm:chMax val="5"/>
          <dgm:dir/>
          <dgm:resizeHandles val="exact"/>
        </dgm:presLayoutVars>
      </dgm:prSet>
      <dgm:spPr/>
    </dgm:pt>
    <dgm:pt modelId="{EEFC963E-4A75-4532-8D3A-811428C3A651}" type="pres">
      <dgm:prSet presAssocID="{7B855D73-9AF8-4C01-9DCF-B23A7558D659}" presName="dummyMaxCanvas" presStyleCnt="0">
        <dgm:presLayoutVars/>
      </dgm:prSet>
      <dgm:spPr/>
    </dgm:pt>
    <dgm:pt modelId="{59991899-57DD-44FF-A451-A69F81AB7A2B}" type="pres">
      <dgm:prSet presAssocID="{7B855D73-9AF8-4C01-9DCF-B23A7558D659}" presName="ThreeNodes_1" presStyleLbl="node1" presStyleIdx="0" presStyleCnt="3">
        <dgm:presLayoutVars>
          <dgm:bulletEnabled val="1"/>
        </dgm:presLayoutVars>
      </dgm:prSet>
      <dgm:spPr/>
    </dgm:pt>
    <dgm:pt modelId="{334720E6-8026-49C0-B44F-6352E97A01D2}" type="pres">
      <dgm:prSet presAssocID="{7B855D73-9AF8-4C01-9DCF-B23A7558D659}" presName="ThreeNodes_2" presStyleLbl="node1" presStyleIdx="1" presStyleCnt="3">
        <dgm:presLayoutVars>
          <dgm:bulletEnabled val="1"/>
        </dgm:presLayoutVars>
      </dgm:prSet>
      <dgm:spPr/>
    </dgm:pt>
    <dgm:pt modelId="{E537F5B1-4258-47B0-973C-6821EF1663D5}" type="pres">
      <dgm:prSet presAssocID="{7B855D73-9AF8-4C01-9DCF-B23A7558D659}" presName="ThreeNodes_3" presStyleLbl="node1" presStyleIdx="2" presStyleCnt="3">
        <dgm:presLayoutVars>
          <dgm:bulletEnabled val="1"/>
        </dgm:presLayoutVars>
      </dgm:prSet>
      <dgm:spPr/>
    </dgm:pt>
    <dgm:pt modelId="{70C8577D-6B69-4344-9D4B-174BCA144C06}" type="pres">
      <dgm:prSet presAssocID="{7B855D73-9AF8-4C01-9DCF-B23A7558D659}" presName="ThreeConn_1-2" presStyleLbl="fgAccFollowNode1" presStyleIdx="0" presStyleCnt="2">
        <dgm:presLayoutVars>
          <dgm:bulletEnabled val="1"/>
        </dgm:presLayoutVars>
      </dgm:prSet>
      <dgm:spPr/>
    </dgm:pt>
    <dgm:pt modelId="{412D609A-1AD6-4C54-8E07-494ED8F0AA8C}" type="pres">
      <dgm:prSet presAssocID="{7B855D73-9AF8-4C01-9DCF-B23A7558D659}" presName="ThreeConn_2-3" presStyleLbl="fgAccFollowNode1" presStyleIdx="1" presStyleCnt="2">
        <dgm:presLayoutVars>
          <dgm:bulletEnabled val="1"/>
        </dgm:presLayoutVars>
      </dgm:prSet>
      <dgm:spPr/>
    </dgm:pt>
    <dgm:pt modelId="{A4F37FDF-6F03-49F8-8540-1C0AC1D6F8AA}" type="pres">
      <dgm:prSet presAssocID="{7B855D73-9AF8-4C01-9DCF-B23A7558D659}" presName="ThreeNodes_1_text" presStyleLbl="node1" presStyleIdx="2" presStyleCnt="3">
        <dgm:presLayoutVars>
          <dgm:bulletEnabled val="1"/>
        </dgm:presLayoutVars>
      </dgm:prSet>
      <dgm:spPr/>
    </dgm:pt>
    <dgm:pt modelId="{6B937A14-1861-4B7B-BB01-23D4C04BD036}" type="pres">
      <dgm:prSet presAssocID="{7B855D73-9AF8-4C01-9DCF-B23A7558D659}" presName="ThreeNodes_2_text" presStyleLbl="node1" presStyleIdx="2" presStyleCnt="3">
        <dgm:presLayoutVars>
          <dgm:bulletEnabled val="1"/>
        </dgm:presLayoutVars>
      </dgm:prSet>
      <dgm:spPr/>
    </dgm:pt>
    <dgm:pt modelId="{03BEB95F-75CE-4F65-BFD2-D1542CAC9999}" type="pres">
      <dgm:prSet presAssocID="{7B855D73-9AF8-4C01-9DCF-B23A7558D659}" presName="ThreeNodes_3_text" presStyleLbl="node1" presStyleIdx="2" presStyleCnt="3">
        <dgm:presLayoutVars>
          <dgm:bulletEnabled val="1"/>
        </dgm:presLayoutVars>
      </dgm:prSet>
      <dgm:spPr/>
    </dgm:pt>
  </dgm:ptLst>
  <dgm:cxnLst>
    <dgm:cxn modelId="{D05D3703-B111-4B14-BF41-1D3EF3AB818C}" type="presOf" srcId="{14DB153B-7857-4206-9DDD-5DA3C21004BB}" destId="{6B937A14-1861-4B7B-BB01-23D4C04BD036}" srcOrd="1" destOrd="1" presId="urn:microsoft.com/office/officeart/2005/8/layout/vProcess5"/>
    <dgm:cxn modelId="{AC594409-6096-4AE2-B82B-530AA39512A9}" srcId="{7B855D73-9AF8-4C01-9DCF-B23A7558D659}" destId="{2C1A993D-BBCC-4405-8558-C186F04E5384}" srcOrd="1" destOrd="0" parTransId="{37695166-6584-4733-9AAB-B177FA6B167D}" sibTransId="{BC35540E-0CE3-4682-AA49-E43586F6425E}"/>
    <dgm:cxn modelId="{AF1C8323-9E9A-42FC-A114-3577F9400902}" type="presOf" srcId="{BC35540E-0CE3-4682-AA49-E43586F6425E}" destId="{412D609A-1AD6-4C54-8E07-494ED8F0AA8C}" srcOrd="0" destOrd="0" presId="urn:microsoft.com/office/officeart/2005/8/layout/vProcess5"/>
    <dgm:cxn modelId="{83881C2C-7E49-418B-81C9-AAAECFDF64DD}" type="presOf" srcId="{7B855D73-9AF8-4C01-9DCF-B23A7558D659}" destId="{9547842C-0153-4C51-90F8-416751283CDE}" srcOrd="0" destOrd="0" presId="urn:microsoft.com/office/officeart/2005/8/layout/vProcess5"/>
    <dgm:cxn modelId="{738A5836-91D0-45A0-8A86-CB517A2BA80B}" type="presOf" srcId="{1541C8DF-447E-4B22-9E4C-0F5BEC8059C7}" destId="{E537F5B1-4258-47B0-973C-6821EF1663D5}" srcOrd="0" destOrd="1" presId="urn:microsoft.com/office/officeart/2005/8/layout/vProcess5"/>
    <dgm:cxn modelId="{7E3A4B3A-1474-47BB-9748-5BC227EE0DBF}" type="presOf" srcId="{1605A24D-455F-412B-88DA-F9E1B938EE4B}" destId="{03BEB95F-75CE-4F65-BFD2-D1542CAC9999}" srcOrd="1" destOrd="0" presId="urn:microsoft.com/office/officeart/2005/8/layout/vProcess5"/>
    <dgm:cxn modelId="{CE483B3C-ECFC-4C82-8966-15BD75A5A337}" type="presOf" srcId="{E2671F4C-ACD0-4333-AA4C-0CD445ABE1EF}" destId="{59991899-57DD-44FF-A451-A69F81AB7A2B}" srcOrd="0" destOrd="1" presId="urn:microsoft.com/office/officeart/2005/8/layout/vProcess5"/>
    <dgm:cxn modelId="{1724D343-EB56-4BE2-8531-6361AFD15223}" type="presOf" srcId="{A4A9CF67-C3B6-417E-9C1F-18347BCBC27E}" destId="{70C8577D-6B69-4344-9D4B-174BCA144C06}" srcOrd="0" destOrd="0" presId="urn:microsoft.com/office/officeart/2005/8/layout/vProcess5"/>
    <dgm:cxn modelId="{61F17646-C3E5-4174-AD65-085DCEB7A3D0}" type="presOf" srcId="{2C1A993D-BBCC-4405-8558-C186F04E5384}" destId="{6B937A14-1861-4B7B-BB01-23D4C04BD036}" srcOrd="1" destOrd="0" presId="urn:microsoft.com/office/officeart/2005/8/layout/vProcess5"/>
    <dgm:cxn modelId="{AE2CB84F-CCCD-4B91-A6CA-DAE707B7E5C5}" srcId="{2C1A993D-BBCC-4405-8558-C186F04E5384}" destId="{14DB153B-7857-4206-9DDD-5DA3C21004BB}" srcOrd="0" destOrd="0" parTransId="{DE250B6C-9335-470F-B8E3-1311054599D6}" sibTransId="{9698EE24-307B-4B61-A28A-8996B6F84191}"/>
    <dgm:cxn modelId="{CEBF8F72-640B-4F5D-9707-51D65BE6D0DC}" type="presOf" srcId="{1541C8DF-447E-4B22-9E4C-0F5BEC8059C7}" destId="{03BEB95F-75CE-4F65-BFD2-D1542CAC9999}" srcOrd="1" destOrd="1" presId="urn:microsoft.com/office/officeart/2005/8/layout/vProcess5"/>
    <dgm:cxn modelId="{FE73F485-4564-4924-8731-5158EE89BFE9}" type="presOf" srcId="{14DB153B-7857-4206-9DDD-5DA3C21004BB}" destId="{334720E6-8026-49C0-B44F-6352E97A01D2}" srcOrd="0" destOrd="1" presId="urn:microsoft.com/office/officeart/2005/8/layout/vProcess5"/>
    <dgm:cxn modelId="{85CE2B97-096D-41A0-9170-1BFFA54F6F03}" type="presOf" srcId="{8C37F160-4A04-444C-9A54-1E84E0CDC4A3}" destId="{59991899-57DD-44FF-A451-A69F81AB7A2B}" srcOrd="0" destOrd="0" presId="urn:microsoft.com/office/officeart/2005/8/layout/vProcess5"/>
    <dgm:cxn modelId="{1BFBB998-01B3-472A-B5E8-DBA939EFEAD9}" srcId="{7B855D73-9AF8-4C01-9DCF-B23A7558D659}" destId="{8C37F160-4A04-444C-9A54-1E84E0CDC4A3}" srcOrd="0" destOrd="0" parTransId="{09595014-4E9A-46EC-AAC2-331A3B101477}" sibTransId="{A4A9CF67-C3B6-417E-9C1F-18347BCBC27E}"/>
    <dgm:cxn modelId="{CCAC9FA6-FE4F-4D4F-A53E-331773339F51}" srcId="{1605A24D-455F-412B-88DA-F9E1B938EE4B}" destId="{1541C8DF-447E-4B22-9E4C-0F5BEC8059C7}" srcOrd="0" destOrd="0" parTransId="{EDB00C07-DA1C-4D17-B070-E9D2A004B8FC}" sibTransId="{580873A6-8C45-48C7-8EBF-9DCD208E94CE}"/>
    <dgm:cxn modelId="{6E76D9AF-A57C-4F3B-998E-07F4BC5D2D12}" type="presOf" srcId="{2C1A993D-BBCC-4405-8558-C186F04E5384}" destId="{334720E6-8026-49C0-B44F-6352E97A01D2}" srcOrd="0" destOrd="0" presId="urn:microsoft.com/office/officeart/2005/8/layout/vProcess5"/>
    <dgm:cxn modelId="{854868B6-6AD9-40E8-B9F8-EF715A3BBDB6}" type="presOf" srcId="{31DB80BE-9B78-494A-877B-5C9029F72110}" destId="{6B937A14-1861-4B7B-BB01-23D4C04BD036}" srcOrd="1" destOrd="2" presId="urn:microsoft.com/office/officeart/2005/8/layout/vProcess5"/>
    <dgm:cxn modelId="{44D466BD-A446-4779-8395-2B996933DEF7}" srcId="{7B855D73-9AF8-4C01-9DCF-B23A7558D659}" destId="{1605A24D-455F-412B-88DA-F9E1B938EE4B}" srcOrd="2" destOrd="0" parTransId="{DFA79919-192A-49AE-8B3C-8A5A78D6DF5A}" sibTransId="{D153EA41-527C-4511-9DE5-BC89A4D6A57C}"/>
    <dgm:cxn modelId="{E507B5D3-E6A1-4634-9D78-025BC9BB4F7D}" srcId="{2C1A993D-BBCC-4405-8558-C186F04E5384}" destId="{31DB80BE-9B78-494A-877B-5C9029F72110}" srcOrd="1" destOrd="0" parTransId="{715A04AC-EADF-4B6F-BD2D-E5AD38F51D04}" sibTransId="{9B2CCAD2-7A08-415F-8D15-56BE4C821D78}"/>
    <dgm:cxn modelId="{4C7560D7-6810-48CC-BE31-2E618B2C493B}" srcId="{8C37F160-4A04-444C-9A54-1E84E0CDC4A3}" destId="{E2671F4C-ACD0-4333-AA4C-0CD445ABE1EF}" srcOrd="0" destOrd="0" parTransId="{96B165CB-BFE8-4006-933A-517BB7AFD620}" sibTransId="{E2AFF7C0-88B3-475F-BAFD-C6E1DC46BA31}"/>
    <dgm:cxn modelId="{C48D7DDB-D031-408E-ADE1-64D71B063F4E}" type="presOf" srcId="{31DB80BE-9B78-494A-877B-5C9029F72110}" destId="{334720E6-8026-49C0-B44F-6352E97A01D2}" srcOrd="0" destOrd="2" presId="urn:microsoft.com/office/officeart/2005/8/layout/vProcess5"/>
    <dgm:cxn modelId="{1D72DCE3-87B5-4689-A95A-29934D60ECDF}" type="presOf" srcId="{8C37F160-4A04-444C-9A54-1E84E0CDC4A3}" destId="{A4F37FDF-6F03-49F8-8540-1C0AC1D6F8AA}" srcOrd="1" destOrd="0" presId="urn:microsoft.com/office/officeart/2005/8/layout/vProcess5"/>
    <dgm:cxn modelId="{1E3132E9-6FC1-4A67-94B4-13B5913D15DA}" type="presOf" srcId="{1605A24D-455F-412B-88DA-F9E1B938EE4B}" destId="{E537F5B1-4258-47B0-973C-6821EF1663D5}" srcOrd="0" destOrd="0" presId="urn:microsoft.com/office/officeart/2005/8/layout/vProcess5"/>
    <dgm:cxn modelId="{54579EF1-12D6-433F-8BF7-43E8AA4A1E44}" type="presOf" srcId="{E2671F4C-ACD0-4333-AA4C-0CD445ABE1EF}" destId="{A4F37FDF-6F03-49F8-8540-1C0AC1D6F8AA}" srcOrd="1" destOrd="1" presId="urn:microsoft.com/office/officeart/2005/8/layout/vProcess5"/>
    <dgm:cxn modelId="{915A2758-A25A-4798-90F3-169C34314BB3}" type="presParOf" srcId="{9547842C-0153-4C51-90F8-416751283CDE}" destId="{EEFC963E-4A75-4532-8D3A-811428C3A651}" srcOrd="0" destOrd="0" presId="urn:microsoft.com/office/officeart/2005/8/layout/vProcess5"/>
    <dgm:cxn modelId="{0B66C5DB-A41B-48A5-AB18-0C77390B3080}" type="presParOf" srcId="{9547842C-0153-4C51-90F8-416751283CDE}" destId="{59991899-57DD-44FF-A451-A69F81AB7A2B}" srcOrd="1" destOrd="0" presId="urn:microsoft.com/office/officeart/2005/8/layout/vProcess5"/>
    <dgm:cxn modelId="{9822A00D-4BDA-4638-B349-12C873CCFEAE}" type="presParOf" srcId="{9547842C-0153-4C51-90F8-416751283CDE}" destId="{334720E6-8026-49C0-B44F-6352E97A01D2}" srcOrd="2" destOrd="0" presId="urn:microsoft.com/office/officeart/2005/8/layout/vProcess5"/>
    <dgm:cxn modelId="{F8684799-3D73-4648-BE80-506F84FDADF3}" type="presParOf" srcId="{9547842C-0153-4C51-90F8-416751283CDE}" destId="{E537F5B1-4258-47B0-973C-6821EF1663D5}" srcOrd="3" destOrd="0" presId="urn:microsoft.com/office/officeart/2005/8/layout/vProcess5"/>
    <dgm:cxn modelId="{462FC3AF-19F7-426F-A3F5-3DAD4B3135D3}" type="presParOf" srcId="{9547842C-0153-4C51-90F8-416751283CDE}" destId="{70C8577D-6B69-4344-9D4B-174BCA144C06}" srcOrd="4" destOrd="0" presId="urn:microsoft.com/office/officeart/2005/8/layout/vProcess5"/>
    <dgm:cxn modelId="{E2C8BF32-4E13-41EE-865D-4E7CE4CD51C3}" type="presParOf" srcId="{9547842C-0153-4C51-90F8-416751283CDE}" destId="{412D609A-1AD6-4C54-8E07-494ED8F0AA8C}" srcOrd="5" destOrd="0" presId="urn:microsoft.com/office/officeart/2005/8/layout/vProcess5"/>
    <dgm:cxn modelId="{4E599765-F1C4-4023-8E3F-BE6D4B6D6CB3}" type="presParOf" srcId="{9547842C-0153-4C51-90F8-416751283CDE}" destId="{A4F37FDF-6F03-49F8-8540-1C0AC1D6F8AA}" srcOrd="6" destOrd="0" presId="urn:microsoft.com/office/officeart/2005/8/layout/vProcess5"/>
    <dgm:cxn modelId="{5EE3DE68-2374-4403-A71C-8AB2C9F68ACB}" type="presParOf" srcId="{9547842C-0153-4C51-90F8-416751283CDE}" destId="{6B937A14-1861-4B7B-BB01-23D4C04BD036}" srcOrd="7" destOrd="0" presId="urn:microsoft.com/office/officeart/2005/8/layout/vProcess5"/>
    <dgm:cxn modelId="{2BEAC14C-D62D-4BB0-A727-090AE2DF2172}" type="presParOf" srcId="{9547842C-0153-4C51-90F8-416751283CDE}" destId="{03BEB95F-75CE-4F65-BFD2-D1542CAC99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68312"/>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Airport Operator</a:t>
          </a:r>
        </a:p>
      </dsp:txBody>
      <dsp:txXfrm>
        <a:off x="4845269" y="3680741"/>
        <a:ext cx="2073725" cy="1782770"/>
      </dsp:txXfrm>
    </dsp:sp>
    <dsp:sp modelId="{8512E136-8690-4E4E-A610-58D4B187D7D0}">
      <dsp:nvSpPr>
        <dsp:cNvPr id="0" name=""/>
        <dsp:cNvSpPr/>
      </dsp:nvSpPr>
      <dsp:spPr>
        <a:xfrm>
          <a:off x="2130077" y="2048536"/>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Airlines</a:t>
          </a:r>
        </a:p>
      </dsp:txBody>
      <dsp:txXfrm>
        <a:off x="2765096" y="2687393"/>
        <a:ext cx="1252351" cy="1244675"/>
      </dsp:txXfrm>
    </dsp:sp>
    <dsp:sp modelId="{87120F77-73B1-4AF1-8451-0E2940B1178D}">
      <dsp:nvSpPr>
        <dsp:cNvPr id="0" name=""/>
        <dsp:cNvSpPr/>
      </dsp:nvSpPr>
      <dsp:spPr>
        <a:xfrm rot="20700000">
          <a:off x="3345179" y="297907"/>
          <a:ext cx="2866814" cy="249230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Passengers / Guests</a:t>
          </a:r>
        </a:p>
      </dsp:txBody>
      <dsp:txXfrm rot="-20700000">
        <a:off x="3996169" y="822328"/>
        <a:ext cx="1564835" cy="1443458"/>
      </dsp:txXfrm>
    </dsp:sp>
    <dsp:sp modelId="{91E676FA-77A9-4363-859B-183B132E8F5E}">
      <dsp:nvSpPr>
        <dsp:cNvPr id="0" name=""/>
        <dsp:cNvSpPr/>
      </dsp:nvSpPr>
      <dsp:spPr>
        <a:xfrm>
          <a:off x="3905119" y="2331296"/>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81364"/>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42053"/>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63A86-0C83-4075-9A9B-F30E911A65C4}">
      <dsp:nvSpPr>
        <dsp:cNvPr id="0" name=""/>
        <dsp:cNvSpPr/>
      </dsp:nvSpPr>
      <dsp:spPr>
        <a:xfrm>
          <a:off x="4147989" y="2837688"/>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Airport Operator</a:t>
          </a:r>
        </a:p>
      </dsp:txBody>
      <dsp:txXfrm>
        <a:off x="4845269" y="3650117"/>
        <a:ext cx="2073725" cy="1782770"/>
      </dsp:txXfrm>
    </dsp:sp>
    <dsp:sp modelId="{8512E136-8690-4E4E-A610-58D4B187D7D0}">
      <dsp:nvSpPr>
        <dsp:cNvPr id="0" name=""/>
        <dsp:cNvSpPr/>
      </dsp:nvSpPr>
      <dsp:spPr>
        <a:xfrm>
          <a:off x="2130077" y="2017911"/>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Airlines</a:t>
          </a:r>
        </a:p>
      </dsp:txBody>
      <dsp:txXfrm>
        <a:off x="2765096" y="2656768"/>
        <a:ext cx="1252351" cy="1244675"/>
      </dsp:txXfrm>
    </dsp:sp>
    <dsp:sp modelId="{87120F77-73B1-4AF1-8451-0E2940B1178D}">
      <dsp:nvSpPr>
        <dsp:cNvPr id="0" name=""/>
        <dsp:cNvSpPr/>
      </dsp:nvSpPr>
      <dsp:spPr>
        <a:xfrm rot="20700000">
          <a:off x="3542873" y="277720"/>
          <a:ext cx="2471426" cy="247142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Passengers / Guests</a:t>
          </a:r>
        </a:p>
      </dsp:txBody>
      <dsp:txXfrm rot="-20700000">
        <a:off x="4084929" y="819776"/>
        <a:ext cx="1387314" cy="1387314"/>
      </dsp:txXfrm>
    </dsp:sp>
    <dsp:sp modelId="{91E676FA-77A9-4363-859B-183B132E8F5E}">
      <dsp:nvSpPr>
        <dsp:cNvPr id="0" name=""/>
        <dsp:cNvSpPr/>
      </dsp:nvSpPr>
      <dsp:spPr>
        <a:xfrm>
          <a:off x="3905119" y="2300671"/>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50739"/>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72677"/>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ED7E8-A9EB-4872-9A40-5D9D2208A9CE}">
      <dsp:nvSpPr>
        <dsp:cNvPr id="0" name=""/>
        <dsp:cNvSpPr/>
      </dsp:nvSpPr>
      <dsp:spPr>
        <a:xfrm>
          <a:off x="3756311" y="0"/>
          <a:ext cx="2997252" cy="29977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9817E-5AED-4EFE-A1FB-FF73CC01525B}">
      <dsp:nvSpPr>
        <dsp:cNvPr id="0" name=""/>
        <dsp:cNvSpPr/>
      </dsp:nvSpPr>
      <dsp:spPr>
        <a:xfrm>
          <a:off x="4418803" y="1082263"/>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Airline Performance</a:t>
          </a:r>
        </a:p>
      </dsp:txBody>
      <dsp:txXfrm>
        <a:off x="4418803" y="1082263"/>
        <a:ext cx="1665515" cy="832558"/>
      </dsp:txXfrm>
    </dsp:sp>
    <dsp:sp modelId="{B7B4EC98-9BB7-4AF9-940E-E8C5DD3DAED7}">
      <dsp:nvSpPr>
        <dsp:cNvPr id="0" name=""/>
        <dsp:cNvSpPr/>
      </dsp:nvSpPr>
      <dsp:spPr>
        <a:xfrm>
          <a:off x="2923835" y="1722405"/>
          <a:ext cx="2997252" cy="29977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753F1-FE6F-456C-96D5-E1351539B697}">
      <dsp:nvSpPr>
        <dsp:cNvPr id="0" name=""/>
        <dsp:cNvSpPr/>
      </dsp:nvSpPr>
      <dsp:spPr>
        <a:xfrm>
          <a:off x="3589704" y="281463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Delays</a:t>
          </a:r>
        </a:p>
      </dsp:txBody>
      <dsp:txXfrm>
        <a:off x="3589704" y="2814632"/>
        <a:ext cx="1665515" cy="832558"/>
      </dsp:txXfrm>
    </dsp:sp>
    <dsp:sp modelId="{49595F50-174E-4AC7-BFDC-442E648FC6A4}">
      <dsp:nvSpPr>
        <dsp:cNvPr id="0" name=""/>
        <dsp:cNvSpPr/>
      </dsp:nvSpPr>
      <dsp:spPr>
        <a:xfrm>
          <a:off x="3969637" y="3650927"/>
          <a:ext cx="2575104" cy="257613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ADCBE-3E00-4934-A426-CBAAE858CAA5}">
      <dsp:nvSpPr>
        <dsp:cNvPr id="0" name=""/>
        <dsp:cNvSpPr/>
      </dsp:nvSpPr>
      <dsp:spPr>
        <a:xfrm>
          <a:off x="4422743" y="454949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Cancellations</a:t>
          </a:r>
        </a:p>
      </dsp:txBody>
      <dsp:txXfrm>
        <a:off x="4422743" y="4549492"/>
        <a:ext cx="1665515" cy="832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91899-57DD-44FF-A451-A69F81AB7A2B}">
      <dsp:nvSpPr>
        <dsp:cNvPr id="0" name=""/>
        <dsp:cNvSpPr/>
      </dsp:nvSpPr>
      <dsp:spPr>
        <a:xfrm>
          <a:off x="0" y="0"/>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Baseline</a:t>
          </a:r>
        </a:p>
        <a:p>
          <a:pPr marL="228600" lvl="1" indent="-228600" algn="l" defTabSz="1111250">
            <a:lnSpc>
              <a:spcPct val="90000"/>
            </a:lnSpc>
            <a:spcBef>
              <a:spcPct val="0"/>
            </a:spcBef>
            <a:spcAft>
              <a:spcPct val="15000"/>
            </a:spcAft>
            <a:buChar char="•"/>
          </a:pPr>
          <a:r>
            <a:rPr lang="en-US" sz="2500" kern="1200" dirty="0"/>
            <a:t>Historical Performance</a:t>
          </a:r>
        </a:p>
      </dsp:txBody>
      <dsp:txXfrm>
        <a:off x="51754" y="51754"/>
        <a:ext cx="4402311" cy="1663493"/>
      </dsp:txXfrm>
    </dsp:sp>
    <dsp:sp modelId="{334720E6-8026-49C0-B44F-6352E97A01D2}">
      <dsp:nvSpPr>
        <dsp:cNvPr id="0" name=""/>
        <dsp:cNvSpPr/>
      </dsp:nvSpPr>
      <dsp:spPr>
        <a:xfrm>
          <a:off x="556680" y="2061502"/>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Paint the Future</a:t>
          </a:r>
        </a:p>
        <a:p>
          <a:pPr marL="228600" lvl="1" indent="-228600" algn="l" defTabSz="1111250">
            <a:lnSpc>
              <a:spcPct val="90000"/>
            </a:lnSpc>
            <a:spcBef>
              <a:spcPct val="0"/>
            </a:spcBef>
            <a:spcAft>
              <a:spcPct val="15000"/>
            </a:spcAft>
            <a:buChar char="•"/>
          </a:pPr>
          <a:r>
            <a:rPr lang="en-US" sz="2500" kern="1200" dirty="0"/>
            <a:t>Forecast</a:t>
          </a:r>
        </a:p>
        <a:p>
          <a:pPr marL="228600" lvl="1" indent="-228600" algn="l" defTabSz="1111250">
            <a:lnSpc>
              <a:spcPct val="90000"/>
            </a:lnSpc>
            <a:spcBef>
              <a:spcPct val="0"/>
            </a:spcBef>
            <a:spcAft>
              <a:spcPct val="15000"/>
            </a:spcAft>
            <a:buChar char="•"/>
          </a:pPr>
          <a:r>
            <a:rPr lang="en-US" sz="2500" kern="1200" dirty="0"/>
            <a:t>Linear Programming</a:t>
          </a:r>
        </a:p>
      </dsp:txBody>
      <dsp:txXfrm>
        <a:off x="608434" y="2113256"/>
        <a:ext cx="4500305" cy="1663493"/>
      </dsp:txXfrm>
    </dsp:sp>
    <dsp:sp modelId="{E537F5B1-4258-47B0-973C-6821EF1663D5}">
      <dsp:nvSpPr>
        <dsp:cNvPr id="0" name=""/>
        <dsp:cNvSpPr/>
      </dsp:nvSpPr>
      <dsp:spPr>
        <a:xfrm>
          <a:off x="1113360" y="4123004"/>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Action Plan</a:t>
          </a:r>
        </a:p>
        <a:p>
          <a:pPr marL="228600" lvl="1" indent="-228600" algn="l" defTabSz="1111250">
            <a:lnSpc>
              <a:spcPct val="90000"/>
            </a:lnSpc>
            <a:spcBef>
              <a:spcPct val="0"/>
            </a:spcBef>
            <a:spcAft>
              <a:spcPct val="15000"/>
            </a:spcAft>
            <a:buChar char="•"/>
          </a:pPr>
          <a:r>
            <a:rPr lang="en-US" sz="2500" kern="1200" dirty="0"/>
            <a:t>Recommendation</a:t>
          </a:r>
        </a:p>
      </dsp:txBody>
      <dsp:txXfrm>
        <a:off x="1165114" y="4174758"/>
        <a:ext cx="4500305" cy="1663493"/>
      </dsp:txXfrm>
    </dsp:sp>
    <dsp:sp modelId="{70C8577D-6B69-4344-9D4B-174BCA144C06}">
      <dsp:nvSpPr>
        <dsp:cNvPr id="0" name=""/>
        <dsp:cNvSpPr/>
      </dsp:nvSpPr>
      <dsp:spPr>
        <a:xfrm>
          <a:off x="5160493" y="1339976"/>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418917" y="1339976"/>
        <a:ext cx="631703" cy="864285"/>
      </dsp:txXfrm>
    </dsp:sp>
    <dsp:sp modelId="{412D609A-1AD6-4C54-8E07-494ED8F0AA8C}">
      <dsp:nvSpPr>
        <dsp:cNvPr id="0" name=""/>
        <dsp:cNvSpPr/>
      </dsp:nvSpPr>
      <dsp:spPr>
        <a:xfrm>
          <a:off x="5717174" y="3389698"/>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975598" y="3389698"/>
        <a:ext cx="631703" cy="864285"/>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08219C-8FBD-4AF1-AA82-7827E02CE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4BC0AC6A-1539-4648-933D-14C921C4B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74E17C-2864-44D3-B10A-11D5DB0FE025}" type="datetimeFigureOut">
              <a:rPr lang="en-CA" smtClean="0"/>
              <a:pPr/>
              <a:t>2018-06-19</a:t>
            </a:fld>
            <a:endParaRPr lang="en-CA" dirty="0"/>
          </a:p>
        </p:txBody>
      </p:sp>
      <p:sp>
        <p:nvSpPr>
          <p:cNvPr id="4" name="Footer Placeholder 3">
            <a:extLst>
              <a:ext uri="{FF2B5EF4-FFF2-40B4-BE49-F238E27FC236}">
                <a16:creationId xmlns:a16="http://schemas.microsoft.com/office/drawing/2014/main" id="{72264D03-BD96-4698-99F1-C137D0B6D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D6F686C9-4EC9-4146-A37A-70C8A7F59B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36891-BD91-44AB-B43F-3E916C1D7C98}" type="slidenum">
              <a:rPr lang="en-CA" smtClean="0"/>
              <a:pPr/>
              <a:t>‹#›</a:t>
            </a:fld>
            <a:endParaRPr lang="en-CA" dirty="0"/>
          </a:p>
        </p:txBody>
      </p:sp>
    </p:spTree>
    <p:extLst>
      <p:ext uri="{BB962C8B-B14F-4D97-AF65-F5344CB8AC3E}">
        <p14:creationId xmlns:p14="http://schemas.microsoft.com/office/powerpoint/2010/main" val="33217190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CB8A2-9AE6-4065-8149-E49D81AC8424}" type="datetimeFigureOut">
              <a:rPr lang="en-CA" smtClean="0"/>
              <a:pPr/>
              <a:t>2018-06-19</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12D32-0558-40D0-B093-01796F0B1B59}" type="slidenum">
              <a:rPr lang="en-CA" smtClean="0"/>
              <a:pPr/>
              <a:t>‹#›</a:t>
            </a:fld>
            <a:endParaRPr lang="en-CA" dirty="0"/>
          </a:p>
        </p:txBody>
      </p:sp>
    </p:spTree>
    <p:extLst>
      <p:ext uri="{BB962C8B-B14F-4D97-AF65-F5344CB8AC3E}">
        <p14:creationId xmlns:p14="http://schemas.microsoft.com/office/powerpoint/2010/main" val="253908183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5E1C-3A4F-4E85-9B8A-4248D3C9A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ACA51F4-EFE6-443C-8760-824FD4F0A0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0FAA5F9-07E2-4031-B821-1DC2868C55E4}"/>
              </a:ext>
            </a:extLst>
          </p:cNvPr>
          <p:cNvSpPr>
            <a:spLocks noGrp="1"/>
          </p:cNvSpPr>
          <p:nvPr>
            <p:ph type="dt" sz="half" idx="10"/>
          </p:nvPr>
        </p:nvSpPr>
        <p:spPr/>
        <p:txBody>
          <a:bodyPr/>
          <a:lstStyle/>
          <a:p>
            <a:fld id="{4EE2A330-29F9-43E5-8EFD-134344BF2A95}" type="datetime1">
              <a:rPr lang="en-CA" smtClean="0"/>
              <a:pPr/>
              <a:t>2018-06-19</a:t>
            </a:fld>
            <a:endParaRPr lang="en-CA" dirty="0"/>
          </a:p>
        </p:txBody>
      </p:sp>
      <p:sp>
        <p:nvSpPr>
          <p:cNvPr id="5" name="Footer Placeholder 4">
            <a:extLst>
              <a:ext uri="{FF2B5EF4-FFF2-40B4-BE49-F238E27FC236}">
                <a16:creationId xmlns:a16="http://schemas.microsoft.com/office/drawing/2014/main" id="{E673C49B-B1DA-4965-8470-9B0B372E017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56FA52EE-2C9E-40A2-AB49-0341B781560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407183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0E3E-6E46-45C9-AFDF-ACA63A7B7F6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A467753-56A9-4438-B4C6-C4058E9FEA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217609-F2A1-4C05-943D-EA0F5E079179}"/>
              </a:ext>
            </a:extLst>
          </p:cNvPr>
          <p:cNvSpPr>
            <a:spLocks noGrp="1"/>
          </p:cNvSpPr>
          <p:nvPr>
            <p:ph type="dt" sz="half" idx="10"/>
          </p:nvPr>
        </p:nvSpPr>
        <p:spPr/>
        <p:txBody>
          <a:bodyPr/>
          <a:lstStyle/>
          <a:p>
            <a:fld id="{BAAF0BDE-929D-4665-9780-4EB5F4B3CCC7}" type="datetime1">
              <a:rPr lang="en-CA" smtClean="0"/>
              <a:pPr/>
              <a:t>2018-06-19</a:t>
            </a:fld>
            <a:endParaRPr lang="en-CA" dirty="0"/>
          </a:p>
        </p:txBody>
      </p:sp>
      <p:sp>
        <p:nvSpPr>
          <p:cNvPr id="5" name="Footer Placeholder 4">
            <a:extLst>
              <a:ext uri="{FF2B5EF4-FFF2-40B4-BE49-F238E27FC236}">
                <a16:creationId xmlns:a16="http://schemas.microsoft.com/office/drawing/2014/main" id="{8D65379D-1A74-457A-8B2A-5BDF2987B467}"/>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34CB5259-68BC-470C-A521-1C328FA15C53}"/>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43824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58DD8-EFDB-4477-916C-23277B7C0A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8305600-C6C3-4ED7-A941-C5493F64D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E0234D-9721-4B56-82D3-8B130EA0F5A1}"/>
              </a:ext>
            </a:extLst>
          </p:cNvPr>
          <p:cNvSpPr>
            <a:spLocks noGrp="1"/>
          </p:cNvSpPr>
          <p:nvPr>
            <p:ph type="dt" sz="half" idx="10"/>
          </p:nvPr>
        </p:nvSpPr>
        <p:spPr/>
        <p:txBody>
          <a:bodyPr/>
          <a:lstStyle/>
          <a:p>
            <a:fld id="{A2C755D4-4B90-456F-B69C-A186693D57B8}" type="datetime1">
              <a:rPr lang="en-CA" smtClean="0"/>
              <a:pPr/>
              <a:t>2018-06-19</a:t>
            </a:fld>
            <a:endParaRPr lang="en-CA" dirty="0"/>
          </a:p>
        </p:txBody>
      </p:sp>
      <p:sp>
        <p:nvSpPr>
          <p:cNvPr id="5" name="Footer Placeholder 4">
            <a:extLst>
              <a:ext uri="{FF2B5EF4-FFF2-40B4-BE49-F238E27FC236}">
                <a16:creationId xmlns:a16="http://schemas.microsoft.com/office/drawing/2014/main" id="{B3E7AE43-2297-40DD-ABBE-74299739CA55}"/>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5AE2CA13-50A3-4D78-8FD5-2A94018702C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41379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9342-E062-4430-AAE1-0F514E027F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756BE0D-0FC5-4F09-80D3-270421C2DD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A4AD6-89F9-4FDB-9B8F-4DA486A43A26}"/>
              </a:ext>
            </a:extLst>
          </p:cNvPr>
          <p:cNvSpPr>
            <a:spLocks noGrp="1"/>
          </p:cNvSpPr>
          <p:nvPr>
            <p:ph type="dt" sz="half" idx="10"/>
          </p:nvPr>
        </p:nvSpPr>
        <p:spPr/>
        <p:txBody>
          <a:bodyPr/>
          <a:lstStyle/>
          <a:p>
            <a:fld id="{1FF6764E-7C1B-4E7A-952E-34FC2C6E79AD}" type="datetime1">
              <a:rPr lang="en-CA" smtClean="0"/>
              <a:pPr/>
              <a:t>2018-06-19</a:t>
            </a:fld>
            <a:endParaRPr lang="en-CA" dirty="0"/>
          </a:p>
        </p:txBody>
      </p:sp>
      <p:sp>
        <p:nvSpPr>
          <p:cNvPr id="5" name="Footer Placeholder 4">
            <a:extLst>
              <a:ext uri="{FF2B5EF4-FFF2-40B4-BE49-F238E27FC236}">
                <a16:creationId xmlns:a16="http://schemas.microsoft.com/office/drawing/2014/main" id="{03A30F60-7ADB-424B-90F8-95465B276A7E}"/>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F72B9456-59F9-48C6-8D96-10E00AC5F43C}"/>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07449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A233-C286-4D97-89BF-F5A46312E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18BFECD-3671-4C58-BFD4-6E47E8ADD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F5343F-847E-40D7-8A80-AF5F8594D4BC}"/>
              </a:ext>
            </a:extLst>
          </p:cNvPr>
          <p:cNvSpPr>
            <a:spLocks noGrp="1"/>
          </p:cNvSpPr>
          <p:nvPr>
            <p:ph type="dt" sz="half" idx="10"/>
          </p:nvPr>
        </p:nvSpPr>
        <p:spPr/>
        <p:txBody>
          <a:bodyPr/>
          <a:lstStyle/>
          <a:p>
            <a:fld id="{9D24EC60-0A36-4F96-AC42-2BAAEE1E41EB}" type="datetime1">
              <a:rPr lang="en-CA" smtClean="0"/>
              <a:pPr/>
              <a:t>2018-06-19</a:t>
            </a:fld>
            <a:endParaRPr lang="en-CA" dirty="0"/>
          </a:p>
        </p:txBody>
      </p:sp>
      <p:sp>
        <p:nvSpPr>
          <p:cNvPr id="5" name="Footer Placeholder 4">
            <a:extLst>
              <a:ext uri="{FF2B5EF4-FFF2-40B4-BE49-F238E27FC236}">
                <a16:creationId xmlns:a16="http://schemas.microsoft.com/office/drawing/2014/main" id="{AAAFDA4C-5BD0-48DD-A939-A349F0537A1D}"/>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01534E2C-974C-4AC7-8E43-1CA511D680D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40748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437C1-E4BF-4AF3-B8F7-8E2715F309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526A27B-DB64-430C-9F5C-6D4B7E1C68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AD5BB99-0F4F-4D69-9CCB-4C1F7AF549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C72832A-B068-48EE-A6B4-D01B383A68FD}"/>
              </a:ext>
            </a:extLst>
          </p:cNvPr>
          <p:cNvSpPr>
            <a:spLocks noGrp="1"/>
          </p:cNvSpPr>
          <p:nvPr>
            <p:ph type="dt" sz="half" idx="10"/>
          </p:nvPr>
        </p:nvSpPr>
        <p:spPr/>
        <p:txBody>
          <a:bodyPr/>
          <a:lstStyle/>
          <a:p>
            <a:fld id="{71C7B5FB-E720-4967-B76F-B47E2A2FF606}" type="datetime1">
              <a:rPr lang="en-CA" smtClean="0"/>
              <a:pPr/>
              <a:t>2018-06-19</a:t>
            </a:fld>
            <a:endParaRPr lang="en-CA" dirty="0"/>
          </a:p>
        </p:txBody>
      </p:sp>
      <p:sp>
        <p:nvSpPr>
          <p:cNvPr id="6" name="Footer Placeholder 5">
            <a:extLst>
              <a:ext uri="{FF2B5EF4-FFF2-40B4-BE49-F238E27FC236}">
                <a16:creationId xmlns:a16="http://schemas.microsoft.com/office/drawing/2014/main" id="{E4766D64-DD78-428B-999D-CC613471112F}"/>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id="{48999B10-E59A-419B-92C3-7AD18D3DB0B5}"/>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681529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45F10-6880-43BD-8A94-B81B698B4D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DEEDFF1-513D-451B-8CC8-DA6E7E5C2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95FEAE-1461-4EDE-A9DB-CA67D4A95B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A875993-BD94-4D79-AA7B-E2154FDA0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E3C7AA-E53B-4641-A6CB-34A4BC0670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BEFEAE-25FD-4ACD-90DE-177E4508D1E6}"/>
              </a:ext>
            </a:extLst>
          </p:cNvPr>
          <p:cNvSpPr>
            <a:spLocks noGrp="1"/>
          </p:cNvSpPr>
          <p:nvPr>
            <p:ph type="dt" sz="half" idx="10"/>
          </p:nvPr>
        </p:nvSpPr>
        <p:spPr/>
        <p:txBody>
          <a:bodyPr/>
          <a:lstStyle/>
          <a:p>
            <a:fld id="{D5779243-C9FB-4E23-9AFF-0FC6D6E34D18}" type="datetime1">
              <a:rPr lang="en-CA" smtClean="0"/>
              <a:pPr/>
              <a:t>2018-06-19</a:t>
            </a:fld>
            <a:endParaRPr lang="en-CA" dirty="0"/>
          </a:p>
        </p:txBody>
      </p:sp>
      <p:sp>
        <p:nvSpPr>
          <p:cNvPr id="8" name="Footer Placeholder 7">
            <a:extLst>
              <a:ext uri="{FF2B5EF4-FFF2-40B4-BE49-F238E27FC236}">
                <a16:creationId xmlns:a16="http://schemas.microsoft.com/office/drawing/2014/main" id="{10B4BF82-5B26-493B-9835-1C0BC4E8E86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9" name="Slide Number Placeholder 8">
            <a:extLst>
              <a:ext uri="{FF2B5EF4-FFF2-40B4-BE49-F238E27FC236}">
                <a16:creationId xmlns:a16="http://schemas.microsoft.com/office/drawing/2014/main" id="{67382112-A247-4BEC-B560-C6757881301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70579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5B9D-5650-489B-B044-F5F974F2CF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EAD15E9-AC75-45AC-9B8A-A8D60716E514}"/>
              </a:ext>
            </a:extLst>
          </p:cNvPr>
          <p:cNvSpPr>
            <a:spLocks noGrp="1"/>
          </p:cNvSpPr>
          <p:nvPr>
            <p:ph type="dt" sz="half" idx="10"/>
          </p:nvPr>
        </p:nvSpPr>
        <p:spPr/>
        <p:txBody>
          <a:bodyPr/>
          <a:lstStyle/>
          <a:p>
            <a:fld id="{57AEC7D1-DFB7-4FA3-9A4E-9B7E286FA48F}" type="datetime1">
              <a:rPr lang="en-CA" smtClean="0"/>
              <a:pPr/>
              <a:t>2018-06-19</a:t>
            </a:fld>
            <a:endParaRPr lang="en-CA" dirty="0"/>
          </a:p>
        </p:txBody>
      </p:sp>
      <p:sp>
        <p:nvSpPr>
          <p:cNvPr id="4" name="Footer Placeholder 3">
            <a:extLst>
              <a:ext uri="{FF2B5EF4-FFF2-40B4-BE49-F238E27FC236}">
                <a16:creationId xmlns:a16="http://schemas.microsoft.com/office/drawing/2014/main" id="{2AA8CD87-40BF-49D3-913C-D32E776BF7A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a:extLst>
              <a:ext uri="{FF2B5EF4-FFF2-40B4-BE49-F238E27FC236}">
                <a16:creationId xmlns:a16="http://schemas.microsoft.com/office/drawing/2014/main" id="{837CB726-4561-4E19-BA41-FFC872B9D0EB}"/>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55053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5FC7BB-CFB5-4E08-9853-57ADB532A0A6}"/>
              </a:ext>
            </a:extLst>
          </p:cNvPr>
          <p:cNvSpPr>
            <a:spLocks noGrp="1"/>
          </p:cNvSpPr>
          <p:nvPr>
            <p:ph type="dt" sz="half" idx="10"/>
          </p:nvPr>
        </p:nvSpPr>
        <p:spPr/>
        <p:txBody>
          <a:bodyPr/>
          <a:lstStyle/>
          <a:p>
            <a:fld id="{B54F341B-AA75-43A8-87E4-A79D1428F9B9}" type="datetime1">
              <a:rPr lang="en-CA" smtClean="0"/>
              <a:pPr/>
              <a:t>2018-06-19</a:t>
            </a:fld>
            <a:endParaRPr lang="en-CA" dirty="0"/>
          </a:p>
        </p:txBody>
      </p:sp>
      <p:sp>
        <p:nvSpPr>
          <p:cNvPr id="3" name="Footer Placeholder 2">
            <a:extLst>
              <a:ext uri="{FF2B5EF4-FFF2-40B4-BE49-F238E27FC236}">
                <a16:creationId xmlns:a16="http://schemas.microsoft.com/office/drawing/2014/main" id="{D07E7F23-0466-4DB5-BE47-128E473DE2C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4" name="Slide Number Placeholder 3">
            <a:extLst>
              <a:ext uri="{FF2B5EF4-FFF2-40B4-BE49-F238E27FC236}">
                <a16:creationId xmlns:a16="http://schemas.microsoft.com/office/drawing/2014/main" id="{3A960CC4-0F01-4358-ACF7-07C5BBA2614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3523574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DF45-F541-40F7-A463-C2276ECD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8F55FCC-D768-4B72-90A4-9F486FDCE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0020C4D-DF28-45D7-B55D-9FA5B8EF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BEE1D6-57FC-4DA4-BD4E-80D38ABBF75B}"/>
              </a:ext>
            </a:extLst>
          </p:cNvPr>
          <p:cNvSpPr>
            <a:spLocks noGrp="1"/>
          </p:cNvSpPr>
          <p:nvPr>
            <p:ph type="dt" sz="half" idx="10"/>
          </p:nvPr>
        </p:nvSpPr>
        <p:spPr/>
        <p:txBody>
          <a:bodyPr/>
          <a:lstStyle/>
          <a:p>
            <a:fld id="{0CCEB221-492B-4468-8BE3-ECC3859FFA90}" type="datetime1">
              <a:rPr lang="en-CA" smtClean="0"/>
              <a:pPr/>
              <a:t>2018-06-19</a:t>
            </a:fld>
            <a:endParaRPr lang="en-CA" dirty="0"/>
          </a:p>
        </p:txBody>
      </p:sp>
      <p:sp>
        <p:nvSpPr>
          <p:cNvPr id="6" name="Footer Placeholder 5">
            <a:extLst>
              <a:ext uri="{FF2B5EF4-FFF2-40B4-BE49-F238E27FC236}">
                <a16:creationId xmlns:a16="http://schemas.microsoft.com/office/drawing/2014/main" id="{BB97990B-D04C-41B3-A497-7A971F336DF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id="{3FF29D4B-26BD-4919-88B9-B43CDB880FE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35428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E034-B825-4C80-9027-680BA57B8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C967E4A-FB49-4942-AB7E-F6056E818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5FE09786-7821-4A29-84A5-222991CB3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67743-7562-4044-8EC4-5DC9A4FAC210}"/>
              </a:ext>
            </a:extLst>
          </p:cNvPr>
          <p:cNvSpPr>
            <a:spLocks noGrp="1"/>
          </p:cNvSpPr>
          <p:nvPr>
            <p:ph type="dt" sz="half" idx="10"/>
          </p:nvPr>
        </p:nvSpPr>
        <p:spPr/>
        <p:txBody>
          <a:bodyPr/>
          <a:lstStyle/>
          <a:p>
            <a:fld id="{B2FB492E-EBB6-4D04-8C6C-9F1DCA87F528}" type="datetime1">
              <a:rPr lang="en-CA" smtClean="0"/>
              <a:pPr/>
              <a:t>2018-06-19</a:t>
            </a:fld>
            <a:endParaRPr lang="en-CA" dirty="0"/>
          </a:p>
        </p:txBody>
      </p:sp>
      <p:sp>
        <p:nvSpPr>
          <p:cNvPr id="6" name="Footer Placeholder 5">
            <a:extLst>
              <a:ext uri="{FF2B5EF4-FFF2-40B4-BE49-F238E27FC236}">
                <a16:creationId xmlns:a16="http://schemas.microsoft.com/office/drawing/2014/main" id="{0E4D8130-8B5A-4AA9-A436-92BAF1073946}"/>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a16="http://schemas.microsoft.com/office/drawing/2014/main" id="{8B44FE1D-7A48-4315-B04B-ECCC23A804F4}"/>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272248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238C2-7ACA-48AC-8861-E89A09159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4E7E2B-674D-455E-8BB0-F2FF24E02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DC1D6E0-DA2D-4042-B9AC-35E04166B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24558-E362-4126-AB20-87DED8565B52}" type="datetime1">
              <a:rPr lang="en-CA" smtClean="0"/>
              <a:pPr/>
              <a:t>2018-06-19</a:t>
            </a:fld>
            <a:endParaRPr lang="en-CA" dirty="0"/>
          </a:p>
        </p:txBody>
      </p:sp>
      <p:sp>
        <p:nvSpPr>
          <p:cNvPr id="5" name="Footer Placeholder 4">
            <a:extLst>
              <a:ext uri="{FF2B5EF4-FFF2-40B4-BE49-F238E27FC236}">
                <a16:creationId xmlns:a16="http://schemas.microsoft.com/office/drawing/2014/main" id="{F2BCF61B-9071-4C3C-AFC1-075E0D4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CSDA1000SUMA18 - Airport Gate Assignment Optimization</a:t>
            </a:r>
            <a:endParaRPr lang="en-CA" dirty="0"/>
          </a:p>
        </p:txBody>
      </p:sp>
      <p:sp>
        <p:nvSpPr>
          <p:cNvPr id="6" name="Slide Number Placeholder 5">
            <a:extLst>
              <a:ext uri="{FF2B5EF4-FFF2-40B4-BE49-F238E27FC236}">
                <a16:creationId xmlns:a16="http://schemas.microsoft.com/office/drawing/2014/main" id="{389F3921-EA57-405E-98DE-76B165232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11C2B-5F16-431A-B660-F7A342C2C86C}" type="slidenum">
              <a:rPr lang="en-CA" smtClean="0"/>
              <a:pPr/>
              <a:t>‹#›</a:t>
            </a:fld>
            <a:endParaRPr lang="en-CA" dirty="0"/>
          </a:p>
        </p:txBody>
      </p:sp>
    </p:spTree>
    <p:extLst>
      <p:ext uri="{BB962C8B-B14F-4D97-AF65-F5344CB8AC3E}">
        <p14:creationId xmlns:p14="http://schemas.microsoft.com/office/powerpoint/2010/main" val="199023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hyperlink" Target="https://www.kaggle.com/usdot/flight-delays/data"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faa.gov/licenses_certificates/aircraft_certification/aircraft_registry/" TargetMode="Externa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svg"/><Relationship Id="rId7" Type="http://schemas.openxmlformats.org/officeDocument/2006/relationships/image" Target="../media/image33.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2DAF-91D4-4DB6-B27A-4D8CB756B6FC}"/>
              </a:ext>
            </a:extLst>
          </p:cNvPr>
          <p:cNvSpPr>
            <a:spLocks noGrp="1"/>
          </p:cNvSpPr>
          <p:nvPr>
            <p:ph type="title"/>
          </p:nvPr>
        </p:nvSpPr>
        <p:spPr/>
        <p:txBody>
          <a:bodyPr/>
          <a:lstStyle/>
          <a:p>
            <a:pPr algn="ctr"/>
            <a:r>
              <a:rPr lang="en-US" b="1" dirty="0"/>
              <a:t>Big Data Analytics course CSDA1000SUMA18 Group 1, Final Project</a:t>
            </a:r>
            <a:endParaRPr lang="en-CA" dirty="0"/>
          </a:p>
        </p:txBody>
      </p:sp>
      <p:sp>
        <p:nvSpPr>
          <p:cNvPr id="3" name="Content Placeholder 2">
            <a:extLst>
              <a:ext uri="{FF2B5EF4-FFF2-40B4-BE49-F238E27FC236}">
                <a16:creationId xmlns:a16="http://schemas.microsoft.com/office/drawing/2014/main" id="{683A34C9-6D47-4DF9-9F81-2FB512AC34EB}"/>
              </a:ext>
            </a:extLst>
          </p:cNvPr>
          <p:cNvSpPr>
            <a:spLocks noGrp="1"/>
          </p:cNvSpPr>
          <p:nvPr>
            <p:ph idx="1"/>
          </p:nvPr>
        </p:nvSpPr>
        <p:spPr/>
        <p:txBody>
          <a:bodyPr>
            <a:normAutofit/>
          </a:bodyPr>
          <a:lstStyle/>
          <a:p>
            <a:pPr marL="0" indent="0" algn="ctr">
              <a:buNone/>
            </a:pPr>
            <a:r>
              <a:rPr lang="en-CA" b="1" dirty="0"/>
              <a:t>Airport Gate Assignment Optimization Presentation</a:t>
            </a:r>
          </a:p>
          <a:p>
            <a:pPr marL="0" indent="0" algn="ctr">
              <a:buNone/>
            </a:pPr>
            <a:r>
              <a:rPr lang="en-CA" dirty="0"/>
              <a:t>Viviane Adohouannon </a:t>
            </a:r>
          </a:p>
          <a:p>
            <a:pPr marL="0" indent="0" algn="ctr">
              <a:buNone/>
            </a:pPr>
            <a:r>
              <a:rPr lang="en-CA" dirty="0"/>
              <a:t>Kate Alexander</a:t>
            </a:r>
          </a:p>
          <a:p>
            <a:pPr marL="0" indent="0" algn="ctr">
              <a:buNone/>
            </a:pPr>
            <a:r>
              <a:rPr lang="en-CA" dirty="0"/>
              <a:t>Juan Arangote</a:t>
            </a:r>
          </a:p>
          <a:p>
            <a:pPr marL="0" indent="0" algn="ctr">
              <a:buNone/>
            </a:pPr>
            <a:r>
              <a:rPr lang="en-CA" dirty="0"/>
              <a:t>Diana Azbel</a:t>
            </a:r>
          </a:p>
          <a:p>
            <a:pPr marL="0" indent="0" algn="ctr">
              <a:buNone/>
            </a:pPr>
            <a:r>
              <a:rPr lang="en-CA" dirty="0"/>
              <a:t>Igor Baranov</a:t>
            </a:r>
          </a:p>
          <a:p>
            <a:pPr marL="0" indent="0" algn="ctr">
              <a:buNone/>
            </a:pPr>
            <a:endParaRPr lang="en-CA" dirty="0"/>
          </a:p>
          <a:p>
            <a:pPr marL="0" indent="0" algn="ctr">
              <a:buNone/>
            </a:pPr>
            <a:r>
              <a:rPr lang="en-CA" dirty="0"/>
              <a:t>York University School of Continuous Studies</a:t>
            </a:r>
          </a:p>
          <a:p>
            <a:endParaRPr lang="en-CA" b="1" dirty="0"/>
          </a:p>
          <a:p>
            <a:endParaRPr lang="en-CA" dirty="0"/>
          </a:p>
        </p:txBody>
      </p:sp>
      <p:sp>
        <p:nvSpPr>
          <p:cNvPr id="4" name="Footer Placeholder 3">
            <a:extLst>
              <a:ext uri="{FF2B5EF4-FFF2-40B4-BE49-F238E27FC236}">
                <a16:creationId xmlns:a16="http://schemas.microsoft.com/office/drawing/2014/main" id="{C5B958DC-753E-4486-8D39-A1DE365272C8}"/>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p14="http://schemas.microsoft.com/office/powerpoint/2010/main" val="48848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C2ED-5C5A-4EDD-8FE8-18A3F312E05C}"/>
              </a:ext>
            </a:extLst>
          </p:cNvPr>
          <p:cNvSpPr>
            <a:spLocks noGrp="1"/>
          </p:cNvSpPr>
          <p:nvPr>
            <p:ph type="title"/>
          </p:nvPr>
        </p:nvSpPr>
        <p:spPr>
          <a:xfrm>
            <a:off x="838200" y="365125"/>
            <a:ext cx="10515600" cy="699283"/>
          </a:xfrm>
        </p:spPr>
        <p:txBody>
          <a:bodyPr/>
          <a:lstStyle/>
          <a:p>
            <a:r>
              <a:rPr lang="en-CA" b="1" dirty="0"/>
              <a:t>Airlines performance analysis – Diana &amp; Kate </a:t>
            </a:r>
          </a:p>
        </p:txBody>
      </p:sp>
      <p:sp>
        <p:nvSpPr>
          <p:cNvPr id="3" name="Content Placeholder 2">
            <a:extLst>
              <a:ext uri="{FF2B5EF4-FFF2-40B4-BE49-F238E27FC236}">
                <a16:creationId xmlns:a16="http://schemas.microsoft.com/office/drawing/2014/main" id="{6FAFD363-62D0-46EE-8BEE-3B7575051889}"/>
              </a:ext>
            </a:extLst>
          </p:cNvPr>
          <p:cNvSpPr>
            <a:spLocks noGrp="1"/>
          </p:cNvSpPr>
          <p:nvPr>
            <p:ph idx="1"/>
          </p:nvPr>
        </p:nvSpPr>
        <p:spPr>
          <a:xfrm>
            <a:off x="838200" y="1230656"/>
            <a:ext cx="10515600" cy="4959445"/>
          </a:xfrm>
        </p:spPr>
        <p:txBody>
          <a:bodyPr>
            <a:normAutofit lnSpcReduction="10000"/>
          </a:bodyPr>
          <a:lstStyle/>
          <a:p>
            <a:pPr marL="0" indent="0">
              <a:buNone/>
            </a:pPr>
            <a:r>
              <a:rPr lang="en-US" sz="2000" b="1" dirty="0">
                <a:latin typeface="+mj-lt"/>
              </a:rPr>
              <a:t>Dataset: 2015 Flight Delays and Cancellations</a:t>
            </a:r>
          </a:p>
          <a:p>
            <a:pPr marL="0" indent="0">
              <a:buNone/>
            </a:pPr>
            <a:r>
              <a:rPr lang="en-US" sz="2000" dirty="0">
                <a:latin typeface="+mj-lt"/>
              </a:rPr>
              <a:t>From: United States of America, Department of Transportation</a:t>
            </a:r>
          </a:p>
          <a:p>
            <a:pPr marL="0" indent="0">
              <a:buNone/>
            </a:pPr>
            <a:r>
              <a:rPr lang="en-US" sz="2000" dirty="0">
                <a:latin typeface="+mj-lt"/>
              </a:rPr>
              <a:t>URL: </a:t>
            </a:r>
            <a:r>
              <a:rPr lang="en-US" sz="2000" dirty="0">
                <a:latin typeface="+mj-lt"/>
                <a:hlinkClick r:id="rId2"/>
              </a:rPr>
              <a:t>https://www.kaggle.com/usdot/flight-delays/data</a:t>
            </a:r>
            <a:endParaRPr lang="en-US" sz="2000" dirty="0">
              <a:latin typeface="+mj-lt"/>
            </a:endParaRPr>
          </a:p>
          <a:p>
            <a:pPr lvl="1">
              <a:buBlip>
                <a:blip r:embed="rId3">
                  <a:extLst>
                    <a:ext uri="{96DAC541-7B7A-43D3-8B79-37D633B846F1}">
                      <asvg:svgBlip xmlns:asvg="http://schemas.microsoft.com/office/drawing/2016/SVG/main" r:embed="rId4"/>
                    </a:ext>
                  </a:extLst>
                </a:blip>
              </a:buBlip>
            </a:pPr>
            <a:r>
              <a:rPr lang="en-US" sz="2000" dirty="0">
                <a:latin typeface="+mj-lt"/>
              </a:rPr>
              <a:t> airlines.csv</a:t>
            </a:r>
          </a:p>
          <a:p>
            <a:pPr lvl="1">
              <a:buBlip>
                <a:blip r:embed="rId3">
                  <a:extLst>
                    <a:ext uri="{96DAC541-7B7A-43D3-8B79-37D633B846F1}">
                      <asvg:svgBlip xmlns:asvg="http://schemas.microsoft.com/office/drawing/2016/SVG/main" r:embed="rId4"/>
                    </a:ext>
                  </a:extLst>
                </a:blip>
              </a:buBlip>
            </a:pPr>
            <a:r>
              <a:rPr lang="en-US" sz="2000" dirty="0">
                <a:latin typeface="+mj-lt"/>
              </a:rPr>
              <a:t> airports.csv</a:t>
            </a:r>
          </a:p>
          <a:p>
            <a:pPr lvl="1">
              <a:buBlip>
                <a:blip r:embed="rId3">
                  <a:extLst>
                    <a:ext uri="{96DAC541-7B7A-43D3-8B79-37D633B846F1}">
                      <asvg:svgBlip xmlns:asvg="http://schemas.microsoft.com/office/drawing/2016/SVG/main" r:embed="rId4"/>
                    </a:ext>
                  </a:extLst>
                </a:blip>
              </a:buBlip>
            </a:pPr>
            <a:r>
              <a:rPr lang="en-US" sz="2000" dirty="0">
                <a:latin typeface="+mj-lt"/>
              </a:rPr>
              <a:t> flights.csv</a:t>
            </a:r>
          </a:p>
          <a:p>
            <a:pPr marL="0" indent="0">
              <a:buNone/>
            </a:pPr>
            <a:endParaRPr lang="en-US" sz="2000" b="1" dirty="0">
              <a:latin typeface="+mj-lt"/>
            </a:endParaRPr>
          </a:p>
          <a:p>
            <a:pPr marL="0" indent="0">
              <a:buNone/>
            </a:pPr>
            <a:r>
              <a:rPr lang="en-US" sz="2000" b="1" dirty="0">
                <a:latin typeface="+mj-lt"/>
              </a:rPr>
              <a:t>Dataset: Aircraft Registry</a:t>
            </a:r>
          </a:p>
          <a:p>
            <a:pPr marL="0" indent="0">
              <a:buNone/>
            </a:pPr>
            <a:r>
              <a:rPr lang="en-US" sz="2000" dirty="0">
                <a:latin typeface="+mj-lt"/>
              </a:rPr>
              <a:t>From: United States of America, Federal Aviation Registry</a:t>
            </a:r>
          </a:p>
          <a:p>
            <a:pPr marL="0" indent="0">
              <a:buNone/>
            </a:pPr>
            <a:r>
              <a:rPr lang="en-US" sz="2000" dirty="0">
                <a:latin typeface="+mj-lt"/>
              </a:rPr>
              <a:t>URL: </a:t>
            </a:r>
            <a:r>
              <a:rPr lang="en-US" sz="2000" dirty="0">
                <a:latin typeface="+mj-lt"/>
                <a:hlinkClick r:id="rId5"/>
              </a:rPr>
              <a:t>https://www.faa.gov/licenses_certificates/aircraft_certification/aircraft_registry/</a:t>
            </a:r>
            <a:r>
              <a:rPr lang="en-US" sz="2000" dirty="0">
                <a:latin typeface="+mj-lt"/>
              </a:rPr>
              <a:t> </a:t>
            </a:r>
          </a:p>
          <a:p>
            <a:pPr lvl="1">
              <a:buBlip>
                <a:blip r:embed="rId3">
                  <a:extLst>
                    <a:ext uri="{96DAC541-7B7A-43D3-8B79-37D633B846F1}">
                      <asvg:svgBlip xmlns:asvg="http://schemas.microsoft.com/office/drawing/2016/SVG/main" r:embed="rId4"/>
                    </a:ext>
                  </a:extLst>
                </a:blip>
              </a:buBlip>
            </a:pPr>
            <a:r>
              <a:rPr lang="en-US" sz="2000" dirty="0">
                <a:solidFill>
                  <a:prstClr val="black"/>
                </a:solidFill>
                <a:latin typeface="+mj-lt"/>
              </a:rPr>
              <a:t>MASTER.txt</a:t>
            </a:r>
          </a:p>
          <a:p>
            <a:pPr lvl="1">
              <a:buBlip>
                <a:blip r:embed="rId3">
                  <a:extLst>
                    <a:ext uri="{96DAC541-7B7A-43D3-8B79-37D633B846F1}">
                      <asvg:svgBlip xmlns:asvg="http://schemas.microsoft.com/office/drawing/2016/SVG/main" r:embed="rId4"/>
                    </a:ext>
                  </a:extLst>
                </a:blip>
              </a:buBlip>
            </a:pPr>
            <a:r>
              <a:rPr lang="en-US" sz="2000" dirty="0">
                <a:solidFill>
                  <a:prstClr val="black"/>
                </a:solidFill>
                <a:latin typeface="+mj-lt"/>
              </a:rPr>
              <a:t>ACFTREF.txt</a:t>
            </a:r>
          </a:p>
          <a:p>
            <a:pPr marL="0" indent="0">
              <a:buNone/>
            </a:pPr>
            <a:endParaRPr lang="en-US" sz="2000" dirty="0">
              <a:latin typeface="+mj-lt"/>
            </a:endParaRPr>
          </a:p>
          <a:p>
            <a:pPr marL="0" indent="0">
              <a:buNone/>
            </a:pPr>
            <a:r>
              <a:rPr lang="en-US" sz="2000" dirty="0">
                <a:latin typeface="+mj-lt"/>
              </a:rPr>
              <a:t>Research focus: San Francisco International Airport (SFO)</a:t>
            </a:r>
          </a:p>
          <a:p>
            <a:pPr marL="0" indent="0">
              <a:buNone/>
            </a:pPr>
            <a:endParaRPr lang="en-US" dirty="0"/>
          </a:p>
        </p:txBody>
      </p:sp>
      <p:sp>
        <p:nvSpPr>
          <p:cNvPr id="5" name="Footer Placeholder 4">
            <a:extLst>
              <a:ext uri="{FF2B5EF4-FFF2-40B4-BE49-F238E27FC236}">
                <a16:creationId xmlns:a16="http://schemas.microsoft.com/office/drawing/2014/main" id="{2D62B72A-8387-4568-9FEB-C5382FB86B67}"/>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Graphic 5" descr="Airplane">
            <a:extLst>
              <a:ext uri="{FF2B5EF4-FFF2-40B4-BE49-F238E27FC236}">
                <a16:creationId xmlns:a16="http://schemas.microsoft.com/office/drawing/2014/main" id="{37F73FBD-EC77-477E-8670-80879C3178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91496">
            <a:off x="8049435" y="733388"/>
            <a:ext cx="6281530" cy="6281530"/>
          </a:xfrm>
          <a:prstGeom prst="rect">
            <a:avLst/>
          </a:prstGeom>
        </p:spPr>
      </p:pic>
    </p:spTree>
    <p:extLst>
      <p:ext uri="{BB962C8B-B14F-4D97-AF65-F5344CB8AC3E}">
        <p14:creationId xmlns:p14="http://schemas.microsoft.com/office/powerpoint/2010/main" val="304592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BFB1D8-FA9B-467E-AC6B-8D404B0E482B}"/>
              </a:ext>
            </a:extLst>
          </p:cNvPr>
          <p:cNvSpPr>
            <a:spLocks noGrp="1"/>
          </p:cNvSpPr>
          <p:nvPr>
            <p:ph idx="1"/>
          </p:nvPr>
        </p:nvSpPr>
        <p:spPr>
          <a:xfrm>
            <a:off x="838200" y="1064408"/>
            <a:ext cx="10515600" cy="5112555"/>
          </a:xfrm>
        </p:spPr>
        <p:txBody>
          <a:bodyPr/>
          <a:lstStyle/>
          <a:p>
            <a:pPr marL="0" indent="0">
              <a:buNone/>
            </a:pPr>
            <a:r>
              <a:rPr lang="en-US" b="1" dirty="0">
                <a:latin typeface="+mj-lt"/>
              </a:rPr>
              <a:t>Baseline:</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count of Airline Delay: 			</a:t>
            </a:r>
            <a:r>
              <a:rPr lang="en-US" u="sng" dirty="0">
                <a:latin typeface="+mj-lt"/>
              </a:rPr>
              <a:t>33,514</a:t>
            </a:r>
            <a:r>
              <a:rPr lang="en-US" dirty="0">
                <a:latin typeface="+mj-lt"/>
              </a:rPr>
              <a:t>	</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number of Cancelled flights: 		</a:t>
            </a:r>
            <a:r>
              <a:rPr lang="en-US" u="sng" dirty="0">
                <a:latin typeface="+mj-lt"/>
              </a:rPr>
              <a:t>1,809	</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Total number of flights: 				</a:t>
            </a:r>
            <a:r>
              <a:rPr lang="en-US" u="sng" dirty="0">
                <a:latin typeface="+mj-lt"/>
              </a:rPr>
              <a:t>166,535</a:t>
            </a:r>
          </a:p>
          <a:p>
            <a:pPr>
              <a:spcBef>
                <a:spcPts val="600"/>
              </a:spcBef>
              <a:spcAft>
                <a:spcPts val="600"/>
              </a:spcAft>
              <a:buBlip>
                <a:blip r:embed="rId2">
                  <a:extLst>
                    <a:ext uri="{96DAC541-7B7A-43D3-8B79-37D633B846F1}">
                      <asvg:svgBlip xmlns:asvg="http://schemas.microsoft.com/office/drawing/2016/SVG/main" r:embed="rId3"/>
                    </a:ext>
                  </a:extLst>
                </a:blip>
              </a:buBlip>
            </a:pPr>
            <a:r>
              <a:rPr lang="en-US" dirty="0">
                <a:latin typeface="+mj-lt"/>
              </a:rPr>
              <a:t>Estimated number of Passengers:		</a:t>
            </a:r>
            <a:r>
              <a:rPr lang="en-US" u="sng" dirty="0">
                <a:latin typeface="+mj-lt"/>
              </a:rPr>
              <a:t>366,043,930</a:t>
            </a:r>
          </a:p>
          <a:p>
            <a:pPr marL="457200" lvl="1" indent="0">
              <a:buNone/>
            </a:pPr>
            <a:endParaRPr lang="en-US" dirty="0">
              <a:latin typeface="+mj-lt"/>
            </a:endParaRPr>
          </a:p>
          <a:p>
            <a:pPr marL="457200" lvl="1" indent="0">
              <a:buNone/>
            </a:pPr>
            <a:endParaRPr lang="en-US" dirty="0">
              <a:latin typeface="+mj-lt"/>
            </a:endParaRP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CA" dirty="0"/>
          </a:p>
        </p:txBody>
      </p:sp>
      <p:sp>
        <p:nvSpPr>
          <p:cNvPr id="4" name="Footer Placeholder 3">
            <a:extLst>
              <a:ext uri="{FF2B5EF4-FFF2-40B4-BE49-F238E27FC236}">
                <a16:creationId xmlns:a16="http://schemas.microsoft.com/office/drawing/2014/main" id="{43D96854-9F22-4029-929F-87F3DC07282A}"/>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id="{59DAB566-CB9E-4A66-B5F9-1966270D85BA}"/>
              </a:ext>
            </a:extLst>
          </p:cNvPr>
          <p:cNvSpPr>
            <a:spLocks noGrp="1"/>
          </p:cNvSpPr>
          <p:nvPr>
            <p:ph type="title"/>
          </p:nvPr>
        </p:nvSpPr>
        <p:spPr>
          <a:xfrm>
            <a:off x="838200" y="256743"/>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id="{F110D605-45EB-4DBA-A87D-E0C138A2A00E}"/>
              </a:ext>
            </a:extLst>
          </p:cNvPr>
          <p:cNvPicPr>
            <a:picLocks noChangeAspect="1"/>
          </p:cNvPicPr>
          <p:nvPr/>
        </p:nvPicPr>
        <p:blipFill>
          <a:blip r:embed="rId4" cstate="print"/>
          <a:stretch>
            <a:fillRect/>
          </a:stretch>
        </p:blipFill>
        <p:spPr>
          <a:xfrm>
            <a:off x="696949" y="3620685"/>
            <a:ext cx="10798102" cy="2281289"/>
          </a:xfrm>
          <a:prstGeom prst="rect">
            <a:avLst/>
          </a:prstGeom>
        </p:spPr>
      </p:pic>
    </p:spTree>
    <p:extLst>
      <p:ext uri="{BB962C8B-B14F-4D97-AF65-F5344CB8AC3E}">
        <p14:creationId xmlns:p14="http://schemas.microsoft.com/office/powerpoint/2010/main" val="224435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BD928-EA04-4997-AA6D-7802A0B366D8}"/>
              </a:ext>
            </a:extLst>
          </p:cNvPr>
          <p:cNvSpPr/>
          <p:nvPr/>
        </p:nvSpPr>
        <p:spPr>
          <a:xfrm>
            <a:off x="838200" y="941762"/>
            <a:ext cx="9647943" cy="400110"/>
          </a:xfrm>
          <a:prstGeom prst="rect">
            <a:avLst/>
          </a:prstGeom>
        </p:spPr>
        <p:txBody>
          <a:bodyPr wrap="square">
            <a:spAutoFit/>
          </a:bodyPr>
          <a:lstStyle/>
          <a:p>
            <a:r>
              <a:rPr lang="en-CA" sz="2000" dirty="0">
                <a:latin typeface="+mj-lt"/>
                <a:cs typeface="Arial" panose="020B0604020202020204" pitchFamily="34" charset="0"/>
              </a:rPr>
              <a:t>Sum of Cancellation Reasons vs. Airline – May through December 2015</a:t>
            </a:r>
          </a:p>
        </p:txBody>
      </p:sp>
      <p:sp>
        <p:nvSpPr>
          <p:cNvPr id="3" name="Footer Placeholder 2">
            <a:extLst>
              <a:ext uri="{FF2B5EF4-FFF2-40B4-BE49-F238E27FC236}">
                <a16:creationId xmlns:a16="http://schemas.microsoft.com/office/drawing/2014/main" id="{2D5DBBA5-04D1-4D89-B0CE-1FC676385AA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id="{CA0CBC47-EF72-40E0-9F4C-A53234B4A46C}"/>
              </a:ext>
            </a:extLst>
          </p:cNvPr>
          <p:cNvSpPr>
            <a:spLocks noGrp="1"/>
          </p:cNvSpPr>
          <p:nvPr>
            <p:ph type="title"/>
          </p:nvPr>
        </p:nvSpPr>
        <p:spPr>
          <a:xfrm>
            <a:off x="838200" y="242479"/>
            <a:ext cx="10515600" cy="699283"/>
          </a:xfrm>
        </p:spPr>
        <p:txBody>
          <a:bodyPr/>
          <a:lstStyle/>
          <a:p>
            <a:r>
              <a:rPr lang="en-CA" dirty="0"/>
              <a:t>Airlines performance analysis</a:t>
            </a:r>
          </a:p>
        </p:txBody>
      </p:sp>
      <p:pic>
        <p:nvPicPr>
          <p:cNvPr id="5" name="Picture 4">
            <a:extLst>
              <a:ext uri="{FF2B5EF4-FFF2-40B4-BE49-F238E27FC236}">
                <a16:creationId xmlns:a16="http://schemas.microsoft.com/office/drawing/2014/main" id="{2CB5ADDB-C588-414A-9559-B31CA706D899}"/>
              </a:ext>
            </a:extLst>
          </p:cNvPr>
          <p:cNvPicPr>
            <a:picLocks noChangeAspect="1"/>
          </p:cNvPicPr>
          <p:nvPr/>
        </p:nvPicPr>
        <p:blipFill>
          <a:blip r:embed="rId2" cstate="print"/>
          <a:stretch>
            <a:fillRect/>
          </a:stretch>
        </p:blipFill>
        <p:spPr>
          <a:xfrm>
            <a:off x="1241220" y="1415134"/>
            <a:ext cx="9678751" cy="4867954"/>
          </a:xfrm>
          <a:prstGeom prst="rect">
            <a:avLst/>
          </a:prstGeom>
        </p:spPr>
      </p:pic>
    </p:spTree>
    <p:extLst>
      <p:ext uri="{BB962C8B-B14F-4D97-AF65-F5344CB8AC3E}">
        <p14:creationId xmlns:p14="http://schemas.microsoft.com/office/powerpoint/2010/main" val="371273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E6F202-AB39-420C-A8C4-ACCA96748CC1}"/>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a16="http://schemas.microsoft.com/office/drawing/2014/main" id="{28E0A994-E29C-4BCC-A0B2-56BBBCCAFB9E}"/>
              </a:ext>
            </a:extLst>
          </p:cNvPr>
          <p:cNvSpPr>
            <a:spLocks noGrp="1"/>
          </p:cNvSpPr>
          <p:nvPr>
            <p:ph type="title"/>
          </p:nvPr>
        </p:nvSpPr>
        <p:spPr>
          <a:xfrm>
            <a:off x="838200" y="238648"/>
            <a:ext cx="10515600" cy="699283"/>
          </a:xfrm>
        </p:spPr>
        <p:txBody>
          <a:bodyPr/>
          <a:lstStyle/>
          <a:p>
            <a:r>
              <a:rPr lang="en-CA" dirty="0"/>
              <a:t>Airlines performance analysis</a:t>
            </a:r>
          </a:p>
        </p:txBody>
      </p:sp>
      <p:sp>
        <p:nvSpPr>
          <p:cNvPr id="8" name="Rectangle 7">
            <a:extLst>
              <a:ext uri="{FF2B5EF4-FFF2-40B4-BE49-F238E27FC236}">
                <a16:creationId xmlns:a16="http://schemas.microsoft.com/office/drawing/2014/main" id="{403FF041-7277-41A9-9D62-C449F6010753}"/>
              </a:ext>
            </a:extLst>
          </p:cNvPr>
          <p:cNvSpPr/>
          <p:nvPr/>
        </p:nvSpPr>
        <p:spPr>
          <a:xfrm>
            <a:off x="838200" y="1088353"/>
            <a:ext cx="9647943" cy="400110"/>
          </a:xfrm>
          <a:prstGeom prst="rect">
            <a:avLst/>
          </a:prstGeom>
        </p:spPr>
        <p:txBody>
          <a:bodyPr wrap="square">
            <a:spAutoFit/>
          </a:bodyPr>
          <a:lstStyle/>
          <a:p>
            <a:r>
              <a:rPr lang="en-CA" sz="2000" dirty="0">
                <a:latin typeface="+mj-lt"/>
              </a:rPr>
              <a:t>Sum of all cancellations by Airlines: 1,208 flights (May through December 2015)</a:t>
            </a:r>
          </a:p>
        </p:txBody>
      </p:sp>
      <p:pic>
        <p:nvPicPr>
          <p:cNvPr id="3" name="Picture 2">
            <a:extLst>
              <a:ext uri="{FF2B5EF4-FFF2-40B4-BE49-F238E27FC236}">
                <a16:creationId xmlns:a16="http://schemas.microsoft.com/office/drawing/2014/main" id="{352B5471-3585-421B-95EC-DF7A25AA11C6}"/>
              </a:ext>
            </a:extLst>
          </p:cNvPr>
          <p:cNvPicPr>
            <a:picLocks noChangeAspect="1"/>
          </p:cNvPicPr>
          <p:nvPr/>
        </p:nvPicPr>
        <p:blipFill>
          <a:blip r:embed="rId2" cstate="print"/>
          <a:stretch>
            <a:fillRect/>
          </a:stretch>
        </p:blipFill>
        <p:spPr>
          <a:xfrm>
            <a:off x="1748853" y="1575102"/>
            <a:ext cx="8360262" cy="4694608"/>
          </a:xfrm>
          <a:prstGeom prst="rect">
            <a:avLst/>
          </a:prstGeom>
        </p:spPr>
      </p:pic>
    </p:spTree>
    <p:extLst>
      <p:ext uri="{BB962C8B-B14F-4D97-AF65-F5344CB8AC3E}">
        <p14:creationId xmlns:p14="http://schemas.microsoft.com/office/powerpoint/2010/main" val="69985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C3F25-BA6E-4291-9530-EC017F642FF9}"/>
              </a:ext>
            </a:extLst>
          </p:cNvPr>
          <p:cNvSpPr>
            <a:spLocks noGrp="1"/>
          </p:cNvSpPr>
          <p:nvPr>
            <p:ph idx="1"/>
          </p:nvPr>
        </p:nvSpPr>
        <p:spPr>
          <a:xfrm>
            <a:off x="838200" y="1104772"/>
            <a:ext cx="10515600" cy="424732"/>
          </a:xfrm>
        </p:spPr>
        <p:txBody>
          <a:bodyPr wrap="square">
            <a:spAutoFit/>
          </a:bodyPr>
          <a:lstStyle/>
          <a:p>
            <a:pPr marL="0" indent="0">
              <a:buNone/>
            </a:pPr>
            <a:r>
              <a:rPr lang="en-CA" sz="2400" dirty="0">
                <a:latin typeface="+mj-lt"/>
              </a:rPr>
              <a:t>Percentage of cancellation per Airline</a:t>
            </a:r>
          </a:p>
        </p:txBody>
      </p:sp>
      <p:sp>
        <p:nvSpPr>
          <p:cNvPr id="4" name="Footer Placeholder 3">
            <a:extLst>
              <a:ext uri="{FF2B5EF4-FFF2-40B4-BE49-F238E27FC236}">
                <a16:creationId xmlns:a16="http://schemas.microsoft.com/office/drawing/2014/main" id="{9D297521-078A-4805-ADEF-F3763BFB88FC}"/>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2" name="Group 1">
            <a:extLst>
              <a:ext uri="{FF2B5EF4-FFF2-40B4-BE49-F238E27FC236}">
                <a16:creationId xmlns:a16="http://schemas.microsoft.com/office/drawing/2014/main" id="{379E34DB-79E0-439A-B5F9-E60F8B772EA2}"/>
              </a:ext>
            </a:extLst>
          </p:cNvPr>
          <p:cNvGrpSpPr/>
          <p:nvPr/>
        </p:nvGrpSpPr>
        <p:grpSpPr>
          <a:xfrm>
            <a:off x="1669086" y="1755332"/>
            <a:ext cx="8853828" cy="4135922"/>
            <a:chOff x="1598528" y="1578270"/>
            <a:chExt cx="8853828" cy="4135922"/>
          </a:xfrm>
        </p:grpSpPr>
        <p:pic>
          <p:nvPicPr>
            <p:cNvPr id="5" name="Picture 4">
              <a:extLst>
                <a:ext uri="{FF2B5EF4-FFF2-40B4-BE49-F238E27FC236}">
                  <a16:creationId xmlns:a16="http://schemas.microsoft.com/office/drawing/2014/main" id="{45E42D20-298A-4D36-B9CB-A5ADB8BCE8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4444" y="1578271"/>
              <a:ext cx="4597912" cy="4135921"/>
            </a:xfrm>
            <a:prstGeom prst="rect">
              <a:avLst/>
            </a:prstGeom>
          </p:spPr>
        </p:pic>
        <p:pic>
          <p:nvPicPr>
            <p:cNvPr id="9" name="Picture 8">
              <a:extLst>
                <a:ext uri="{FF2B5EF4-FFF2-40B4-BE49-F238E27FC236}">
                  <a16:creationId xmlns:a16="http://schemas.microsoft.com/office/drawing/2014/main" id="{8D395050-ED8E-4FE3-96AC-08E137469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528" y="1578270"/>
              <a:ext cx="3770245" cy="4135921"/>
            </a:xfrm>
            <a:prstGeom prst="rect">
              <a:avLst/>
            </a:prstGeom>
          </p:spPr>
        </p:pic>
      </p:grpSp>
      <p:sp>
        <p:nvSpPr>
          <p:cNvPr id="6" name="Title 1">
            <a:extLst>
              <a:ext uri="{FF2B5EF4-FFF2-40B4-BE49-F238E27FC236}">
                <a16:creationId xmlns:a16="http://schemas.microsoft.com/office/drawing/2014/main" id="{2028C949-FFFD-4DF5-A10C-7B7390E9235C}"/>
              </a:ext>
            </a:extLst>
          </p:cNvPr>
          <p:cNvSpPr>
            <a:spLocks noGrp="1"/>
          </p:cNvSpPr>
          <p:nvPr>
            <p:ph type="title"/>
          </p:nvPr>
        </p:nvSpPr>
        <p:spPr>
          <a:xfrm>
            <a:off x="838200" y="267463"/>
            <a:ext cx="10515600" cy="699283"/>
          </a:xfrm>
        </p:spPr>
        <p:txBody>
          <a:bodyPr/>
          <a:lstStyle/>
          <a:p>
            <a:r>
              <a:rPr lang="en-CA" dirty="0"/>
              <a:t>Airlines performance analysis</a:t>
            </a:r>
          </a:p>
        </p:txBody>
      </p:sp>
    </p:spTree>
    <p:extLst>
      <p:ext uri="{BB962C8B-B14F-4D97-AF65-F5344CB8AC3E}">
        <p14:creationId xmlns:p14="http://schemas.microsoft.com/office/powerpoint/2010/main" val="24044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4892EBC-2EB9-4388-816E-41EC6C5CDB5A}"/>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9" name="Group 8">
            <a:extLst>
              <a:ext uri="{FF2B5EF4-FFF2-40B4-BE49-F238E27FC236}">
                <a16:creationId xmlns:a16="http://schemas.microsoft.com/office/drawing/2014/main" id="{67DAED50-13FB-44BA-8771-647B41B8F23D}"/>
              </a:ext>
            </a:extLst>
          </p:cNvPr>
          <p:cNvGrpSpPr/>
          <p:nvPr/>
        </p:nvGrpSpPr>
        <p:grpSpPr>
          <a:xfrm>
            <a:off x="1981005" y="1675232"/>
            <a:ext cx="8147050" cy="4478460"/>
            <a:chOff x="1974850" y="1133475"/>
            <a:chExt cx="8616952" cy="4830885"/>
          </a:xfrm>
        </p:grpSpPr>
        <p:pic>
          <p:nvPicPr>
            <p:cNvPr id="3" name="Picture 2">
              <a:extLst>
                <a:ext uri="{FF2B5EF4-FFF2-40B4-BE49-F238E27FC236}">
                  <a16:creationId xmlns:a16="http://schemas.microsoft.com/office/drawing/2014/main" id="{D4BDE4D1-395E-4AAB-892D-FC64ADE8B8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4850" y="1133475"/>
              <a:ext cx="2927350" cy="4556724"/>
            </a:xfrm>
            <a:prstGeom prst="rect">
              <a:avLst/>
            </a:prstGeom>
          </p:spPr>
        </p:pic>
        <p:pic>
          <p:nvPicPr>
            <p:cNvPr id="7" name="Picture 6">
              <a:extLst>
                <a:ext uri="{FF2B5EF4-FFF2-40B4-BE49-F238E27FC236}">
                  <a16:creationId xmlns:a16="http://schemas.microsoft.com/office/drawing/2014/main" id="{6E09470D-02DB-42AC-81A9-220332C86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802" y="1133475"/>
              <a:ext cx="5461000" cy="4830885"/>
            </a:xfrm>
            <a:prstGeom prst="rect">
              <a:avLst/>
            </a:prstGeom>
          </p:spPr>
        </p:pic>
      </p:grpSp>
      <p:sp>
        <p:nvSpPr>
          <p:cNvPr id="8" name="Title 1">
            <a:extLst>
              <a:ext uri="{FF2B5EF4-FFF2-40B4-BE49-F238E27FC236}">
                <a16:creationId xmlns:a16="http://schemas.microsoft.com/office/drawing/2014/main" id="{96A69B67-006F-4FB0-914C-3755B8758AF4}"/>
              </a:ext>
            </a:extLst>
          </p:cNvPr>
          <p:cNvSpPr>
            <a:spLocks noGrp="1"/>
          </p:cNvSpPr>
          <p:nvPr>
            <p:ph type="title"/>
          </p:nvPr>
        </p:nvSpPr>
        <p:spPr>
          <a:xfrm>
            <a:off x="838200" y="204449"/>
            <a:ext cx="10515600" cy="699283"/>
          </a:xfrm>
        </p:spPr>
        <p:txBody>
          <a:bodyPr/>
          <a:lstStyle/>
          <a:p>
            <a:r>
              <a:rPr lang="en-CA" dirty="0"/>
              <a:t>Airlines performance analysis</a:t>
            </a:r>
          </a:p>
        </p:txBody>
      </p:sp>
      <p:sp>
        <p:nvSpPr>
          <p:cNvPr id="10" name="Rectangle 9">
            <a:extLst>
              <a:ext uri="{FF2B5EF4-FFF2-40B4-BE49-F238E27FC236}">
                <a16:creationId xmlns:a16="http://schemas.microsoft.com/office/drawing/2014/main" id="{E916CD28-54E8-484A-9C2E-026E0F50190A}"/>
              </a:ext>
            </a:extLst>
          </p:cNvPr>
          <p:cNvSpPr/>
          <p:nvPr/>
        </p:nvSpPr>
        <p:spPr>
          <a:xfrm>
            <a:off x="838200" y="1010909"/>
            <a:ext cx="9647943" cy="461665"/>
          </a:xfrm>
          <a:prstGeom prst="rect">
            <a:avLst/>
          </a:prstGeom>
        </p:spPr>
        <p:txBody>
          <a:bodyPr wrap="square">
            <a:spAutoFit/>
          </a:bodyPr>
          <a:lstStyle/>
          <a:p>
            <a:r>
              <a:rPr lang="en-CA" sz="2400" dirty="0">
                <a:latin typeface="+mj-lt"/>
              </a:rPr>
              <a:t>Percentage of delay per Airline</a:t>
            </a:r>
          </a:p>
        </p:txBody>
      </p:sp>
    </p:spTree>
    <p:extLst>
      <p:ext uri="{BB962C8B-B14F-4D97-AF65-F5344CB8AC3E}">
        <p14:creationId xmlns:p14="http://schemas.microsoft.com/office/powerpoint/2010/main" val="5027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8282F-7E58-4D6B-BA02-38DFA4E0A4F6}"/>
              </a:ext>
            </a:extLst>
          </p:cNvPr>
          <p:cNvSpPr>
            <a:spLocks noGrp="1"/>
          </p:cNvSpPr>
          <p:nvPr>
            <p:ph idx="1"/>
          </p:nvPr>
        </p:nvSpPr>
        <p:spPr>
          <a:xfrm>
            <a:off x="682807" y="1228195"/>
            <a:ext cx="2500568" cy="512975"/>
          </a:xfrm>
        </p:spPr>
        <p:txBody>
          <a:bodyPr>
            <a:noAutofit/>
          </a:bodyPr>
          <a:lstStyle/>
          <a:p>
            <a:pPr marL="0" indent="0">
              <a:buNone/>
            </a:pPr>
            <a:r>
              <a:rPr lang="en-US" sz="1800" dirty="0">
                <a:latin typeface="+mj-lt"/>
              </a:rPr>
              <a:t>The estimated number of passengers per Airline</a:t>
            </a:r>
          </a:p>
          <a:p>
            <a:pPr marL="0" indent="0">
              <a:buNone/>
            </a:pPr>
            <a:endParaRPr lang="en-US" sz="1800" dirty="0">
              <a:latin typeface="+mj-lt"/>
            </a:endParaRPr>
          </a:p>
          <a:p>
            <a:pPr marL="0" indent="0">
              <a:buNone/>
            </a:pPr>
            <a:endParaRPr lang="en-US" sz="1800" dirty="0">
              <a:latin typeface="+mj-lt"/>
            </a:endParaRPr>
          </a:p>
        </p:txBody>
      </p:sp>
      <p:sp>
        <p:nvSpPr>
          <p:cNvPr id="4" name="Footer Placeholder 3">
            <a:extLst>
              <a:ext uri="{FF2B5EF4-FFF2-40B4-BE49-F238E27FC236}">
                <a16:creationId xmlns:a16="http://schemas.microsoft.com/office/drawing/2014/main" id="{45E1FDCC-7C12-4662-A162-EB7B06BE22C9}"/>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a16="http://schemas.microsoft.com/office/drawing/2014/main" id="{1EB0B0E9-114E-4884-8B28-66490B9B4E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30" y="1958456"/>
            <a:ext cx="2560836" cy="3529104"/>
          </a:xfrm>
          <a:prstGeom prst="rect">
            <a:avLst/>
          </a:prstGeom>
        </p:spPr>
      </p:pic>
      <p:grpSp>
        <p:nvGrpSpPr>
          <p:cNvPr id="14" name="Group 13">
            <a:extLst>
              <a:ext uri="{FF2B5EF4-FFF2-40B4-BE49-F238E27FC236}">
                <a16:creationId xmlns:a16="http://schemas.microsoft.com/office/drawing/2014/main" id="{991CE930-91C5-405C-B6E2-9D28DACCC533}"/>
              </a:ext>
            </a:extLst>
          </p:cNvPr>
          <p:cNvGrpSpPr/>
          <p:nvPr/>
        </p:nvGrpSpPr>
        <p:grpSpPr>
          <a:xfrm>
            <a:off x="3656202" y="1195668"/>
            <a:ext cx="8141399" cy="5048834"/>
            <a:chOff x="3676800" y="1285148"/>
            <a:chExt cx="8141399" cy="5048834"/>
          </a:xfrm>
        </p:grpSpPr>
        <p:pic>
          <p:nvPicPr>
            <p:cNvPr id="10" name="Picture 9">
              <a:extLst>
                <a:ext uri="{FF2B5EF4-FFF2-40B4-BE49-F238E27FC236}">
                  <a16:creationId xmlns:a16="http://schemas.microsoft.com/office/drawing/2014/main" id="{56E4EF0C-A61F-42D4-99C5-6C66773C75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6800" y="2027300"/>
              <a:ext cx="3193722" cy="4306682"/>
            </a:xfrm>
            <a:prstGeom prst="rect">
              <a:avLst/>
            </a:prstGeom>
          </p:spPr>
        </p:pic>
        <p:pic>
          <p:nvPicPr>
            <p:cNvPr id="12" name="Picture 11">
              <a:extLst>
                <a:ext uri="{FF2B5EF4-FFF2-40B4-BE49-F238E27FC236}">
                  <a16:creationId xmlns:a16="http://schemas.microsoft.com/office/drawing/2014/main" id="{E5A5E44D-A161-4213-987D-71242BBC24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69"/>
            <a:stretch/>
          </p:blipFill>
          <p:spPr>
            <a:xfrm>
              <a:off x="6959536" y="1285148"/>
              <a:ext cx="4858663" cy="4813341"/>
            </a:xfrm>
            <a:prstGeom prst="rect">
              <a:avLst/>
            </a:prstGeom>
          </p:spPr>
        </p:pic>
        <p:sp>
          <p:nvSpPr>
            <p:cNvPr id="7" name="TextBox 6">
              <a:extLst>
                <a:ext uri="{FF2B5EF4-FFF2-40B4-BE49-F238E27FC236}">
                  <a16:creationId xmlns:a16="http://schemas.microsoft.com/office/drawing/2014/main" id="{0033411A-DAE6-4D72-86EB-71F28BCA955E}"/>
                </a:ext>
              </a:extLst>
            </p:cNvPr>
            <p:cNvSpPr txBox="1"/>
            <p:nvPr/>
          </p:nvSpPr>
          <p:spPr>
            <a:xfrm>
              <a:off x="3676800" y="1285148"/>
              <a:ext cx="5965552" cy="707886"/>
            </a:xfrm>
            <a:prstGeom prst="rect">
              <a:avLst/>
            </a:prstGeom>
            <a:noFill/>
          </p:spPr>
          <p:txBody>
            <a:bodyPr wrap="square" rtlCol="0">
              <a:spAutoFit/>
            </a:bodyPr>
            <a:lstStyle/>
            <a:p>
              <a:r>
                <a:rPr lang="en-CA" sz="2000" dirty="0">
                  <a:latin typeface="+mj-lt"/>
                </a:rPr>
                <a:t>Estimate number of passengers affected by Cancellations per Airline</a:t>
              </a:r>
            </a:p>
          </p:txBody>
        </p:sp>
      </p:grpSp>
      <p:sp>
        <p:nvSpPr>
          <p:cNvPr id="13" name="Title 1">
            <a:extLst>
              <a:ext uri="{FF2B5EF4-FFF2-40B4-BE49-F238E27FC236}">
                <a16:creationId xmlns:a16="http://schemas.microsoft.com/office/drawing/2014/main" id="{525FCE68-A8FD-4839-A47B-C5EAA851EAE5}"/>
              </a:ext>
            </a:extLst>
          </p:cNvPr>
          <p:cNvSpPr>
            <a:spLocks noGrp="1"/>
          </p:cNvSpPr>
          <p:nvPr>
            <p:ph type="title"/>
          </p:nvPr>
        </p:nvSpPr>
        <p:spPr>
          <a:xfrm>
            <a:off x="796730" y="279099"/>
            <a:ext cx="10515600" cy="699283"/>
          </a:xfrm>
        </p:spPr>
        <p:txBody>
          <a:bodyPr/>
          <a:lstStyle/>
          <a:p>
            <a:r>
              <a:rPr lang="en-CA" dirty="0"/>
              <a:t>Airlines performance analysis</a:t>
            </a:r>
          </a:p>
        </p:txBody>
      </p:sp>
    </p:spTree>
    <p:extLst>
      <p:ext uri="{BB962C8B-B14F-4D97-AF65-F5344CB8AC3E}">
        <p14:creationId xmlns:p14="http://schemas.microsoft.com/office/powerpoint/2010/main" val="169403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FC4786-A06E-4254-BB1E-101E932019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id="{41B68D3E-0369-407F-A9AF-D91A589DA709}"/>
              </a:ext>
            </a:extLst>
          </p:cNvPr>
          <p:cNvSpPr>
            <a:spLocks noGrp="1"/>
          </p:cNvSpPr>
          <p:nvPr>
            <p:ph type="title"/>
          </p:nvPr>
        </p:nvSpPr>
        <p:spPr>
          <a:xfrm>
            <a:off x="796730" y="178336"/>
            <a:ext cx="10515600" cy="699283"/>
          </a:xfrm>
        </p:spPr>
        <p:txBody>
          <a:bodyPr/>
          <a:lstStyle/>
          <a:p>
            <a:r>
              <a:rPr lang="en-CA" dirty="0"/>
              <a:t>Airlines performance analysis</a:t>
            </a:r>
          </a:p>
        </p:txBody>
      </p:sp>
      <p:pic>
        <p:nvPicPr>
          <p:cNvPr id="9" name="Picture 8">
            <a:extLst>
              <a:ext uri="{FF2B5EF4-FFF2-40B4-BE49-F238E27FC236}">
                <a16:creationId xmlns:a16="http://schemas.microsoft.com/office/drawing/2014/main" id="{EE469259-6B98-4FC3-9596-014C45D13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7592" y="1878000"/>
            <a:ext cx="3274136" cy="4308966"/>
          </a:xfrm>
          <a:prstGeom prst="rect">
            <a:avLst/>
          </a:prstGeom>
        </p:spPr>
      </p:pic>
      <p:pic>
        <p:nvPicPr>
          <p:cNvPr id="12" name="Picture 11">
            <a:extLst>
              <a:ext uri="{FF2B5EF4-FFF2-40B4-BE49-F238E27FC236}">
                <a16:creationId xmlns:a16="http://schemas.microsoft.com/office/drawing/2014/main" id="{396345A7-7737-4A21-B4A0-D80141C8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944" y="1214300"/>
            <a:ext cx="5268912" cy="5105956"/>
          </a:xfrm>
          <a:prstGeom prst="rect">
            <a:avLst/>
          </a:prstGeom>
        </p:spPr>
      </p:pic>
      <p:sp>
        <p:nvSpPr>
          <p:cNvPr id="10" name="TextBox 9">
            <a:extLst>
              <a:ext uri="{FF2B5EF4-FFF2-40B4-BE49-F238E27FC236}">
                <a16:creationId xmlns:a16="http://schemas.microsoft.com/office/drawing/2014/main" id="{3F3687E5-4672-46D1-B2A4-C23D230F30D3}"/>
              </a:ext>
            </a:extLst>
          </p:cNvPr>
          <p:cNvSpPr txBox="1"/>
          <p:nvPr/>
        </p:nvSpPr>
        <p:spPr>
          <a:xfrm>
            <a:off x="796730" y="1047003"/>
            <a:ext cx="5855861" cy="830997"/>
          </a:xfrm>
          <a:prstGeom prst="rect">
            <a:avLst/>
          </a:prstGeom>
          <a:noFill/>
        </p:spPr>
        <p:txBody>
          <a:bodyPr wrap="square" rtlCol="0">
            <a:spAutoFit/>
          </a:bodyPr>
          <a:lstStyle/>
          <a:p>
            <a:r>
              <a:rPr lang="en-CA" sz="2400" dirty="0">
                <a:latin typeface="+mj-lt"/>
              </a:rPr>
              <a:t>Estimate number of passengers affected by delay per Airline</a:t>
            </a:r>
          </a:p>
        </p:txBody>
      </p:sp>
    </p:spTree>
    <p:extLst>
      <p:ext uri="{BB962C8B-B14F-4D97-AF65-F5344CB8AC3E}">
        <p14:creationId xmlns:p14="http://schemas.microsoft.com/office/powerpoint/2010/main" val="202669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77788-39F9-4E9F-ABCA-6D81F5AD9E8F}"/>
              </a:ext>
            </a:extLst>
          </p:cNvPr>
          <p:cNvSpPr>
            <a:spLocks noGrp="1"/>
          </p:cNvSpPr>
          <p:nvPr>
            <p:ph idx="1"/>
          </p:nvPr>
        </p:nvSpPr>
        <p:spPr>
          <a:xfrm>
            <a:off x="796730" y="1007406"/>
            <a:ext cx="10515600" cy="505317"/>
          </a:xfrm>
        </p:spPr>
        <p:txBody>
          <a:bodyPr/>
          <a:lstStyle/>
          <a:p>
            <a:pPr marL="0" indent="0">
              <a:buNone/>
            </a:pPr>
            <a:r>
              <a:rPr lang="en-CA" dirty="0">
                <a:latin typeface="+mj-lt"/>
              </a:rPr>
              <a:t>Results: Performance of the Airlines</a:t>
            </a:r>
          </a:p>
          <a:p>
            <a:pPr marL="0" indent="0">
              <a:buNone/>
            </a:pPr>
            <a:endParaRPr lang="en-CA" dirty="0">
              <a:latin typeface="+mj-lt"/>
            </a:endParaRPr>
          </a:p>
        </p:txBody>
      </p:sp>
      <p:sp>
        <p:nvSpPr>
          <p:cNvPr id="4" name="Footer Placeholder 3">
            <a:extLst>
              <a:ext uri="{FF2B5EF4-FFF2-40B4-BE49-F238E27FC236}">
                <a16:creationId xmlns:a16="http://schemas.microsoft.com/office/drawing/2014/main" id="{DE023AB9-84FC-40F7-9A88-A68EDD2925E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a16="http://schemas.microsoft.com/office/drawing/2014/main" id="{EF801466-BACB-4521-8DDD-3287A69FFBB8}"/>
              </a:ext>
            </a:extLst>
          </p:cNvPr>
          <p:cNvSpPr>
            <a:spLocks noGrp="1"/>
          </p:cNvSpPr>
          <p:nvPr>
            <p:ph type="title"/>
          </p:nvPr>
        </p:nvSpPr>
        <p:spPr>
          <a:xfrm>
            <a:off x="796730" y="211140"/>
            <a:ext cx="10515600" cy="699283"/>
          </a:xfrm>
        </p:spPr>
        <p:txBody>
          <a:bodyPr/>
          <a:lstStyle/>
          <a:p>
            <a:r>
              <a:rPr lang="en-CA" dirty="0"/>
              <a:t>Airlines performance analysis</a:t>
            </a:r>
          </a:p>
        </p:txBody>
      </p:sp>
      <p:pic>
        <p:nvPicPr>
          <p:cNvPr id="6" name="Picture 5">
            <a:extLst>
              <a:ext uri="{FF2B5EF4-FFF2-40B4-BE49-F238E27FC236}">
                <a16:creationId xmlns:a16="http://schemas.microsoft.com/office/drawing/2014/main" id="{F25EF7E2-CFEC-4E03-8254-5984487748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0" y="1512723"/>
            <a:ext cx="8661400" cy="4552786"/>
          </a:xfrm>
          <a:prstGeom prst="rect">
            <a:avLst/>
          </a:prstGeom>
        </p:spPr>
      </p:pic>
    </p:spTree>
    <p:extLst>
      <p:ext uri="{BB962C8B-B14F-4D97-AF65-F5344CB8AC3E}">
        <p14:creationId xmlns:p14="http://schemas.microsoft.com/office/powerpoint/2010/main" val="97422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B89F-2846-48D9-8682-A0F21F7247F1}"/>
              </a:ext>
            </a:extLst>
          </p:cNvPr>
          <p:cNvSpPr>
            <a:spLocks noGrp="1"/>
          </p:cNvSpPr>
          <p:nvPr>
            <p:ph type="title"/>
          </p:nvPr>
        </p:nvSpPr>
        <p:spPr>
          <a:xfrm>
            <a:off x="612775" y="178476"/>
            <a:ext cx="10515600" cy="822828"/>
          </a:xfrm>
        </p:spPr>
        <p:txBody>
          <a:bodyPr/>
          <a:lstStyle/>
          <a:p>
            <a:r>
              <a:rPr lang="en-US" dirty="0"/>
              <a:t>Historical data: Delay Types [min]</a:t>
            </a:r>
            <a:endParaRPr lang="en-CA" dirty="0"/>
          </a:p>
        </p:txBody>
      </p:sp>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854181" y="2518472"/>
            <a:ext cx="5203135" cy="2742393"/>
          </a:xfrm>
          <a:prstGeom prst="rect">
            <a:avLst/>
          </a:prstGeom>
          <a:noFill/>
          <a:ln w="9525">
            <a:noFill/>
            <a:miter lim="800000"/>
            <a:headEnd/>
            <a:tailEnd/>
          </a:ln>
        </p:spPr>
      </p:pic>
      <p:sp>
        <p:nvSpPr>
          <p:cNvPr id="10" name="TextBox 9"/>
          <p:cNvSpPr txBox="1"/>
          <p:nvPr/>
        </p:nvSpPr>
        <p:spPr>
          <a:xfrm>
            <a:off x="2851690" y="1270862"/>
            <a:ext cx="4299254" cy="646331"/>
          </a:xfrm>
          <a:prstGeom prst="rect">
            <a:avLst/>
          </a:prstGeom>
          <a:noFill/>
        </p:spPr>
        <p:txBody>
          <a:bodyPr wrap="none" rtlCol="0">
            <a:spAutoFit/>
          </a:bodyPr>
          <a:lstStyle/>
          <a:p>
            <a:r>
              <a:rPr lang="en-US" dirty="0">
                <a:solidFill>
                  <a:srgbClr val="FF0000"/>
                </a:solidFill>
                <a:latin typeface="+mj-lt"/>
              </a:rPr>
              <a:t>Effect of 2008 Financial crisis on flight delays</a:t>
            </a:r>
          </a:p>
          <a:p>
            <a:endParaRPr lang="en-US" dirty="0">
              <a:latin typeface="+mj-lt"/>
            </a:endParaRPr>
          </a:p>
        </p:txBody>
      </p:sp>
      <p:sp>
        <p:nvSpPr>
          <p:cNvPr id="14338" name="AutoShape 2" descr="data:image/png;base64,iVBORw0KGgoAAAANSUhEUgAAAr4AAAGACAYAAABLH2E1AAAABHNCSVQICAgIfAhkiAAAAAlwSFlzAAALEgAACxIB0t1+/AAAADl0RVh0U29mdHdhcmUAbWF0cGxvdGxpYiB2ZXJzaW9uIDIuMS4yLCBodHRwOi8vbWF0cGxvdGxpYi5vcmcvNQv5yAAAIABJREFUeJzs3XlglOW1+PHvO/tkZrKThLAGsKwqiIqCInpd7nWpFwQqYG5F/NlitQVqG7cq1YoC3rrdK9Var3VBFIVW1FpFRSsqxUAV2dewZM/MJDPJ7PP+/pjMQMi+T5Lz+ccw8y7PDAhnzpznHEVVVRUhhBBCCCF6OU13L0AIIYQQQoiuIIGvEEIIIYToEyTwFUIIIYQQfYIEvkIIIYQQok+QwFcIIYQQQvQJEvgKIYQQQog+oUWBb0VFBZdccgkHDx6koKCAOXPmMHfuXB588EHC4XBnr1EIIYQQQoh2azbwDQQCPPDAA5hMJgAeffRRFi1axOrVq1FVlY8//rjTFymEEEIIIUR7NRv4Ll++nBtvvJGMjAwAdu7cyfnnnw/A1KlT+fLLLzt3hUIIIYQQQnQAXVNPrlu3jtTUVC6++GKef/55AFRVRVEUACwWCy6Xq9mb5Ofnd8BShRBCCCGEaN7EiRMbfLzJwPftt99GURS++uordu/eTV5eHna7PfZ8dXU1iYmJHbtSIYQQQgghOkGTge9rr70W+zk3N5elS5eycuVKtmzZwqRJk/j888+54IILWnSjxiLvzpafn99t926vnrr2nrrutujJr7Unr701evLrlLXHv578OmXtPUNPfa2dve6mrt9UpUGr25nl5eXxzDPP8KMf/YhAIMBVV13V2ksIIYQQQgjR5ZrM+J7qlVdeif386quvdspihBBCCCGE6CwywEIIIYQQQvQJEvgKIYQQQog+QQJfIYQQQgjRJ0jgK4QQQggh+oQWb24TQghR3/79+1m5ciUej4eamhouueQS7rzzztign5ZavHgxy5cvx2AwNHvs3Xffzc6dO0lOTiYYDJKSksI999zDoEGDGjz++PHjLFmyhDfffLNVaxJCiN5GAl8hhGijqqoqlixZwjPPPMPQoUMJhUL84he/YM2aNcyZM6dV13riiSdadfyvfvUrpk6dCsA333zDokWLePvtt1t1DSGE6Gsk8BVCiDb6+OOPmTRpEkOHDgVAq9WyfPly9Ho99913H8XFxTgcDqZOncqiRYu4++67cTqdOJ1OFixYwPPPP49er2f27Nk8/fTT/O1vf8Nut/Ob3/wGn8+Hz+fjqaeeIhQKsXDhQpKTk2PB7qnOPfdc9Ho9BQUFGAyG2PlGo5GHH364zrEffPBBneFETz31FC+99BKZmZnMmzePyspK5s+fz7p16zr1vRNCiO4gga8Qold4ccNONn97ot7jPr8f498+bNM1p5w9gFuuG9vo86WlpfXKCywWC8ePH2f8+PHMmjULn88XC3wBLrjgAm6++Wa2bNmCz+dj7dq1ADz99NMALF++nNzcXC655BL+/Oc/8/jjj7N48WLKysp4++23MRgM3H333fXWkpaWhsPh4KWXXoqd/9VXX8XOjzpy5AjPP/88ZrOZBx54gC+++IJZs2axZMkS5s2bx7vvvst1113XpvdLCCHinQS+QgjRRtnZ2ezatavOY8eOHaO4uJgdO3bw9ddfY7Va8fv9sedzcnIa/Dlq3759PPfcc7zwwgtUVVWRmpoKwMCBA5us/y0sLCQrK6vO+aqqotfr6xyXlpZGXl4eFouFQ4cOMX78eAYNGoTFYuHAgQNs2LCBZ599tk3vhxBCxDsJfIUQvcIt141tMDvbmfPiL730Up577jnmzJnD4MGDCQQCPPbYY0yaNAmbzcZDDz1EQUEBb775JqqqAtTZ9KbR1G+sM2zYMG655RbOOecc3nnnHWpqaho9Nmrz5s2YTCaysrLqnH/w4EG2bt0aO87lcvH000+zadMmAObPnx9b1+zZs1m1ahWZmZmxYFsI0XsV/e3v+MvLGZI7r7uX0qUk8BVCiDayWq089thj3H///aiqSnV1NZdeeikXXnghS5YsIT8/H7PZzJAhQygtLW3RNfPy8li6dCk+n4+KigqWLVvW4HErV67kj3/8IxqNBovFwpNPPlnvfK/Xy3333Vdnveeccw7Tp08nISGBxMTE2Louv/xyHnroIVauXNnOd0UI0RMUvvMu3qIiBs6eidZo7O7ldBkJfIUQoh3GjRvHyy+/XO/xDRs21Hvssccei/08adIkJk2aFPv1J598AsCgQYP405/+BESy1RMmTACo04rs1Ouc7tTzTxU9/6mnnmrwvFAoxIABA5gyZUqj1xZC9B5+ux1UFW9REZbaDbp9gQywEEKIPm7btm3Mnj2b22+/vcmSCiFE7xCsqSHs9QLgOVHYzavpWpLxFUKIPu6cc85pMEMthOid/HZ77Oe+FvjKR3shhBBCiD7Eb3fEfvacqN8G8nShoJ89W56h5MhnnbmsLiGBrxBCCCFEH1In43u8+cDXWfId1ZVHKTz4EcFATWcurdNJ4CuEEEII0YfUzfgWxtoaNqa8MNIWMRzyUXZ0c6eurbNJ4CuEEEII0YdEM77GjAxCHg8Bh7PRY301Fbgdh7AkDUarM1Ny9AtCQX+jx8c7CXyFEKKN/uu//ovvvvsOAL/fz8SJE+u0ErvpppvYs2dPi6+3d+/e2MCJyy67rM7Et5Zat24d06ZNIzc3l3nz5nHTTTfx1VdfNXnOZZddhs/na/W9hBA9UzTwTTpzHNB0nW9F4TcA9Bt0IRmDpxAK1FB+YkvnL7KTSOArhBBtdNFFF/HNN5F/FPLz87noootiU9F8Ph9FRUWMGjWqxdf78MMPOXDgQLvXde211/LKK6/w2muv8eSTT7J06VLKysrafV0hRO/gr7CDRkPimNFA450dVDVMRWE+Gq2R5IyzyBh8ERqNnpKCzwmHg1255A4jga8QQrTR5MmTY4HvZ599xqxZs3C5XLhcLrZv387555/PP//5T+bMmcNNN93EPffcQyAQwO1284tf/IJbbrmF6dOns3r1akpKSli/fj0vvfRSLIv84osvkpubS25uLpWVlQQCAe69917mzZvHnDlz2LIlknW59tprueOOO1iyZEm9Naanp3PVVVexadOmRs+P2rdvH7fccgs333wzM2bMYNu2bXzxxRf8/Oc/jx1z4403tngKnRAiPvntDgwpySQMGgg0nvF12Q/i9zpIyToLrc6AzmAhfeAkAl4n9qLtXbnkDiN9fIUQvcIr/3qbr49tq/e4z+/HWLiuTde8YNA55I6/odHnx4wZw6FDh1BVla1bt7JkyRIuvPBCvvzyS/bu3cvFF1/Mb37zG1avXk1aWhpPPvkk69evZ+zYsVxzzTVceeWVlJSUkJuby9y5c5k+fTrp6emcddZZAEybNo158+Zx9913s3nzZpxOJykpKSxbtgyHw8FNN93Ee++9R01NDbfffjtjxoxh3br6rzUtLQ2Hw8HatWsbPD/qwIED5OXlMXLkSDZs2MC6det4+OGH+d3vfkdlZSVlZWWkpKSQkZHRpvdTCNH9VFXFb7djyRmKeUA20HjGt6J2U1t69nmxxzKHTKX02JeUHNlEWvZEFKVn5VAl8BVCiDbSaDSMGjWKzz//nH79+mEwGJg6dSqbNm1iz549zJs3j9LSUhYtWgSA1+tlypQpXHLJJfz5z3/mww8/xGq1Egw2/JXhsGHDgEjW1uv1sm/fPvLz82MZ4WAwiMMR2Z2dk5PT6DoLCwsZM2YM27dvb/R8gIyMDJ599llMJhPV1dVYrVYUReGHP/wh7777LsePH2fmzJntf+OEEN0m6HKjBoMYUlPQWa3okxIbDHxDAQ+Oku8xJqRjSR4ae9xgTiGt/zlUFH6Ds3QnKZlnduHq208CXyFEr5A7/oYGs7P5+flMnDix0+47ZcoUnnvuOa655hoAJk6cyLPPPotGoyElJYWsrCyeffZZbDYbH3/8MQkJCbz44ouMHz+euXPn8vXXX/PZZ5Gm8IqiEA6HG73XsGHDyMrK4qc//Sler5dVq1aRlJQE0Oio4dLSUj7++GMWLlxIZWVlo+cDPPLIIzz++OMMHz6cp59+mhO1X3/ecMMN3HXXXXg8Hn75y192yPsmhOge0Y1thtQ0AMwDBlC1Zy/hQACNXh87zl7yHWo4QFr2uSiKUucaWTmXUlGYT/HhT0nOGFfv+Xgmga8QQrTD5MmTuf/++1mxYgUABoMBm83GmDFj0Gg03Hfffdx2222oqorFYmHFihUoisLSpUvZsGEDycnJaLVa/H4/48aNY8WKFQwfPrzBe914443cf//93HTTTbjdbubOndtgwPvuu+/y7bffotFoUFWVRx99lOTk5GbP/+EPf8jtt99OWloaWVlZsWxwZmYmFouF8ePHo9PJPxtC9GQnA98UoDbw3bUbb1ExCYMHxY6rOLEVUEjLrp84MFkySM4Yi7P0e1z2AySmndEla+8I8jeYEEK0w4ABA9i7d2+dx5599tnYzxdddBEXXXRRnefT0tL44IMP6l1r2rRpTJs2DYBPPvmE/Px8AO66667YMdEA+1SffPJJ7OcZM2YwY8aMBtdqMBiaPH/+/PnMnz+/wXNVVZUyByF6gejwCkNqKkCdOt9o4OutLqW6soDEtB9gMCU3eJ2snMtwln5P8eFPelTg27MqkoUQQnQpr9fLjBkzGDVqFEOGDOnu5Qgh2ql+xjca+J7s7FB+ItKtJu2UTW2nsyQNwpY6Apf9ANWVxzpruR1OMr5CCCEaZTKZGuwUIYTomU4GvtGM7wDgZOCrqmHsRflodSaSM8Y2ea2snMtw2Q9QfPgTho//cSeuuuNIxlcIIYQQoo84PfA1ZmagaLWxzg5V5fsI+KpIyRqPRqtv9DoAttQRJCQOxFm6E291z+jvLYGvEEIIIUQf4bc7UPR6dDYrABqdDlNWJp4ThaiqerJ374DGyxyiFEUhK+cyQKX48KZOXHXHkcBXCCGEEKKP8NvtGFJT6rQgMw8YQNDtxmsvwVm6E5Mlk4TEQU1c5aTkjLEYE/pRUZSP3+vsrGV3mGYD31AoxD333MONN97IvHnzOHr0KDt37uTiiy+OjdJ8//33u2KtQgghhBCijdRQCL/DGStziIpucCs7uBlVDZE2oH7v3sYoioasnEtBDVNy5LMOX3NHa3Zz26effgrAmjVr2LJlC48++iiXXXYZ8+fP55Zbbun0BQohRLzasmULP/vZz9iwYQP9+/cH4PHHH2fYsGHMmDGDb7/9lnnz5rF69erYGOJwOMzy5cvZt28fGo0GvV7Pfffdx6BBg8jNzcXj8WA2mwkEAiQkJPDf//3fpKSkNHr/NWvW8MQTT3TZaxZC9FyBqioIh2MdHaKiga/TuQsUDWn9z2nVdVP7T6DwwN8pP76F/sMuR2ewdNiaO1qzGd/LL7+chx9+GIiMvUxPT+f7779n06ZNzJs3j3vvvRe3293pCxWNqzl+nONvr0dV1e5eihB9jl6v55577mnw/7+1a9cyf/58Vq9eHXvsH//4B6Wlpfzf//0ff/rTn5g5cybLli2LPb98+XJeeeUV1qxZw9lnn80DDzzQJa9DCNH7+SvqbmyLMg8YgJKqJ0AVSWkj0RsTW3VdjUZH5tBLCIcDlB79osPW2xkUtYXRUl5eHh999BFPP/00JSUljBw5knHjxrFq1SqqqqrIy8tr9NxoE3bROQLv/Y1Q/nYMP7kVTWZGdy9HiD5j165dbNy4EVVVGTVqFFdddRWvv/462dnZTJo0ibvvvpsVK1aQl5fHb3/7WxITEzl69ChPPPEEs2fPZuzYsdhsNkKhEDqdjocffphbbrmFAbXthQB+/vOf8/jjj1NcXMzLL7+MqqpYrVZ+8pOfcOTIETZu3MjPf/5z/v73v7N161ZCoRAJCQksXryYP/zhD0yZMoUJEyZw4sQJXnvtNX7961934zsmhOhOob37CbyxFt2/XYpuyoWxx9XqakJfv4JufDJYp4CxZfW9dahBcLwT+TnlOlCa7gjR2RobVd/iPr7Lly/nrrvuYvbs2axZs4bMzEwArrjiilhGuC0L6Gz5+fnddu/2auna93z0CRXADwYPJmlc0z33ukJPfs9bqye/1p689oYc/r8/U/HlV/Ue9/n8GI2GNl0zbfKF5MxvvDdlMBhk27ZtPPDAA8yaNYu5c+eSlZXF0KFDKSws5Nprr+XCCy9k+vTp7N+/n9tuu42JEyfSv39/3nzzTVavXk1WVhZ33303EydOxGazMXbs2NjI4vz8fPr168eIESN44oknWLlyJSNGjGDt2rV88803TJ48mW3btjFhwgS++uor3n77bTQaDQsWLECn0/GTn/yE119/nVtvvZWNGzeyYMGCLvs9721/vhrTk1+nrL1n6MjXWlxWwUEg56wzyTjlmuFQkG2Ov4JPZcLl16LRtG3MQ+HBKooOfsjAdB/HK/Sd+nvU1PvSVMK12VKHv/zlLzz33HMAmM1mFEXhjjvu4LvvvgPgq6++YuzY7g+2+rJgbalJsLq6m1ciRN+UkpLCvffey9133004HAYiZQ7/+te/WLBgAd988w1vvPEG4XCYPXv2kJOTw+9//3s2b97MkiVLWLRoUYOlEqqqUl5eTlpaGgcPHuS3v/0tubm5vP3225SWnuyZGa0VXrJkCffeey/FxcUEg0EmTZrEoUOHqKioYPPmzVx66aVd9p4IIeLP6T18o6oq9qCYNQT3uiDc9utnDJ6CRmugpOBzUEPtWWqnaTakv/LKK7nnnnuYN28ewWCQe++9l/79+/Pwww+j1+tJT09vUcZXdJ5o4BuSwFf0YTnzf9xgdrarMkOXXXYZH330EevXr+f2228nFArx5ptvxp6fP38+n376KUePHmXPnj0sW7YMrVbLGWecEUsqnG7Tpk1ccMEFaDQacnJyWL58OdnZ2eTn51NWVhY7bs+ePWzcuJG1a9fi8XiYMWMGqqqiKArXXXcdjzzyCFOmTEGv796vHoUQ3ctvdwD1A9/oiOLQ7ip8JaWxzW6tpdMnkD7wAkoLPgfdEeD89iy3UzQb+CYkJPDUU0/Ve3zNmjWdsiDReiczvjXdvBIh+rb77ruPr7/+mieeeIJFixbVeW7WrFm89tprPP/88yxfvpz//M//xGq1otFoWLFiRey4vLw8zGYzENk4F/37d+nSpeTl5REKRbIojzzySCzrO2TIEMxmMzNmzMBgMNCvX7/YczNmzGDatGn89a9/7fTXL4SIbw1lfAM+N5Xlu9GFEvCW+/GcONHmwBcgc8hUyo5uRvXsQVXDKEp8jYxoWxGHiCsBl5Q6CNEdJk2axKRJk2K/tlqtsRaQp7v66qu5+uqrgUiA3JBXXnmlzq/z8/Ox2WwAjBs3rt7zOTk5sfu//PLLDV4zFAoxceLEWN2wEKLv8tsdaEwmdAnm2GP2onxQwyQmnIGb76k5foLU85uf2tYYgymJtOyJlJ/4Jy77IRLTRnTE0jtMfIXhotXCgQBhrxeAUI1kfIUQJ/3973/n1ltv5Ze//GV3L0UIEQf89oo62V5VVSkv/AZF0ZI2KFKW4DlR2O77ZI/4dzCNIsHWv93X6miS8e3hTs3ySsZXCHGqq666iquuuqq7lyGEiAPhQIBAZRXmQSdbldW4TuB1F5OccSbWQTmg0eAtbH/gqzfawDI+LgdZSMa3hwueMjxENrcJIYQQoiEBpxOoW99bcWIrAGkDzkWj12PKyMBz4kS3rK+rSODbwwVdJwNf2dwmhBBCiIZEOzoY0yKBbzgUwF60HZ3BRlLaSCAyujhQWVUnqdbbSODbw536h1MCXyGEEEI05PSODs6yXYSCHtKyz0HRaAFi3Rw6os43Xkng28OdmvGVUgchhBBCNORk4JsCgL0wMt0sLftkBwdz7bj03lzuIJvberhg9SkZX+nqIESXe/755/nyyy/RaDQoisLixYsZN25ch11/9+7dfPzxx9xxxx189NFHnHXWWbGR8acbN24cEyZMAMDr9XLRRRdx5513otE0nON45plnSE9PZ86cOR22XiFEfDp9eEV15VEM5lTM1pN/n/SFjK8Evj3c6Rnf6LQmIUTnO3DgAJ988gmvv/46iqKwe/du8vLyeOeddzrsHqNHj2b06NFApFfv0qVLGw18k5KSYr1+VVXlwQcf5LXXXiM3N7fD1iOE6Jl8FSczvgG/m2CgmqSkwXWOMQ/s/RlfKXXo4aI1vobUVNRQiLDP180rEqLvSE1NpbCwkLfeeouSkhJGjx7NW2+9xd69e8nNzSU3N5c777wTl8tFOBzmoYceYubMmVx//fVs3LiRLVu2sHjx4tj1pkyZAsDdd9/NT3/6Ux588EE++ugjFi9ezKZNm2KB9RtvvMHy5cuByICK6667Dr/fX2dtiqIwf/583n//fQD+9re/8aMf/Yg5c+bw+OOP1zk2FApx3333sWDBAmbMmMGTTz5JOBzmiiuuwFm7E3z16tW88MILnfZeCiE6V7TUQZ+Sgtcdmexostb9EK1PTkabkCAZXxG/olPbTFmZ+O12gtU1aE2mbl6VEF3vow272PVt/b+s/X4/X/xtY5uuOebsbK64bkyjz6emprJq1SpeffVV/vd//xeTycTixYv505/+xLJlyxgxYgRr167lhRdeYNy4cTgcDt566y3Kysp49dVXmTx5cqPXvuCCCzjzzDMJBoMATJs2jdGjR8cyvjNmzOCuu+7iH//4B5MmTcJgMNS7Rnp6Og6HA6fTyTPPPMPbb7+N2WzmV7/6FZs3b44dV1RUxPjx45k1axY+n4+pU6eyaNEirrvuOt577z3mzZvHO++8w//8z/+06X0UQnQ/v92OzmpFazTiLS0BqFPmAJEPzOYB2VQfKUANhVC02u5YaqeSwLeHC9XW+BozMmDX7sgGt7TUZs4SQnSEgoICrFYrjz76KAA7duzgtttuw+v18tvf/haAQCBATk4Ohw8fZvz48QD069ePxYsXs2XLljrXU1U19nNOTk6j97VarZx33nl88cUXrFu3jttvv73B406cOEFWVhZHjx7Fbrdz2223AVBdXc2xY8dixyUnJ7Njxw6+/vprrFZrLHs8c+ZMFi9ezHnnnUd6ejrp6emtfYuEEHHCb3dgTE8DwFMdCXxNlvplU+YB2bj3H8BXVoYpK6tL19gVJPDt4QIuN4pOF9ulKdPbRF91xXVjGszO5ufnM3HixE655969e3n99df5wx/+gNFoJCcnB5vNRmZmJsuXLyc7O5v8/HzKysrQ6XR88MEHALhcLhYtWsSdd95JWVkZEAlSKysrY9duqFZfUZRYcDx79mz++Mc/4nA4GDVqVL1jw+EwL774Itdccw0DBw6kf//+vPjii+j1etatW8fo0aPZuDGSCV+3bh02m42HHnqIgoIC3nzzTVRVJTs7G5vNxh/+8AdmzpzZ4e+fEKJrhHw+QtXVGM4YAYDXHQ18M+odG+3sUHP8hAS+Iv4E3W50Nis6S2QsYEg6OwjRZa688koOHjzIrFmzSEhIQFVVfv3rX5OVlUVeXh6hUAiARx55hKFDh/LVV18xZ84cQqEQP/vZzxg3bhw2m41Zs2YxfPhwBg4c2OT9JkyYwK9//WtefPFFzj77bAoKCpg3b17s+crKSnJzc1EUhWAwyOTJk5k5cyaKonDzzTeTm5tLKBRiwIAB/Md//EfsvAsvvJAlS5aQn5+P2WxmyJAhlJaWkpmZyezZs/nd737HypUrO+dNFEJ0utM7OnjcJRhMKWh1xnrH1unscG7nJA26kwS+PVzQ5UafnITWkhD5tWR8hehSCxcuZOHChfUej3ZXONVvfvObeo+tWrWq3mOPPfYYEMlWT5o0iUmTJgGwePHi2Ga4cDhMQkIC1157bey877//vtF1Xn/99Vx//fV1HrvzzjtjP2/YsKHB84LBIDfccAPaXljrJ0RfcWoP32CghqDfRWJ6/W+KoPe3NJOuDj2YGg4TrK5GZz2Z8ZXAV4je79ixY0yfPp3rr78eq9Xaaff5/e9/z6uvvsqPf/zjTruHEKLz+StOTm2LljmYGyhzADD17w+K0mtbmknGtwcLeTwQDtcJfEMytliIXm/QoEH89a9/7fT7LFmypNPvIYTofH7HycDXU91wK7MordGIsV+6ZHxF/In28NXbrGgTpNRBCCGEEPWdrPFNOWVjW8OBL4A5O5uAw9ErJ8JK4NuDRae21S116H1/SIUQQgjRdrEa37Q0vNVNlzrAyc4OvTHrK4FvDxbN+OqsVrSxrg6S8RVCCCHESX67AxQFfXISHncJemMSWr250eN78wY3CXx7sFMDX12sq4NkfIUQQghxkt9uR5+UhEqQgK+y3sS205kHRjO+vW+DmwS+PVh0XLHOZkVjNKJotZHJbUKILrFly5ZYe7HmvPrqq80e4/P5mDJlCi+88ELssd27d3foqOBjx45x/fXXk5eXx969e9m6dSsAubm5zJw5k9zcXG688UbuuusuHA5Ho9dpzWsXQnQfVVXx2x219b21G9uaqO8FKXUQcerUjK+iKGgtFsn4ChGnGurXe7q///3vXH311axfv55wOAzA6NGjueOOOzpsHdu2bePCCy9k+fLlfPjhhxw4cCD23PLly3nllVdYs2YNU6dO5YEHHuiw+wohukeopoaw11vb0aEYaLyjQ5QhLRWNyYS3sPcFvtLOrAc7NfAF0CUkSFcHIbqIqqpUVewjHPLXefyDDz7gtddei/36qaee4o033qCyspKlS5dy33338eCDD1JQUEA4HGbRokWxARVr167lvvvuw26389lnn5GYmMiWLVtYs2YNTzzxBJdeeinDhg1j2LBhzJs3j/vvv59AIIDJZOKJJ55gxYoVOJ1OnE4nq1at4vHHH6e4uBiHw8HUqVOZPXs2q1atwuv1kpSUxPr169Hr9YwdO7be6/vhD3/Ik08+ic/n48iRI/zud78DIDk5mWXLltU59tVXX+XDDz8kGAxis9l45pln+J//+R9+/OMfM23aNA4ePMjy5ct5/vnnO/q3QQjRjIY6OjS1sQ0i49HN2f3xHD+BGg65oD9VAAAgAElEQVSjaHpPnlQC3x4sFvjaIoGv1mLB38RXk0L0Zsf3vouj5Lv6T/h97Pj87226ZkrmWQwceW2Dz7nsByk+/Ak1VXX/nzty5AjPP/88ZrOZBx54gC+++IKFCxfy6quvsnTpUlavXk1KSgrLli3D4XBw00038d5773HkyBE8Hg+jRo3ihhtu4MUXX6w3Ea6oqIh169aRkpLCwoULue2225g6dSrvv/8+u3btAuCCCy7g5ptv5vjx44wfP55Zs2bh8/mYOnUqixYt4rbbbuPQoUMsXLiQYDBIeno6Z511VoOvMTExkaqqKn7zm9+wbNkyRowYwdq1a3nhhReYPHkyEJkg53Q6eemll9BoNCxYsIAdO3Zw6aWXsn79eqZNm8Zbb73FzJkz2/R7IIRon5NT25rv4Xsq84Bsqg8dxldejimj6UC5J5HAtwc7tZ0ZgM6SQNjnIxwIoNHru3NpQvR6jpJ/AeD3VRHwudAbbQCkpaWRl5eHxWLh0KFDjB8/vs55+/btIz8/n+++iwTpwWAQh8PB2rVr8Xg8LFiwAIiUJBQXF5Oenh47NyUlhZSUFAAOHz7MhAkTALj66qsBePfdd8nJyQEimdkdO3bw9ddfY7Va8fvrZqabo6oq5eXlpKWlcfDgQX77298CEAgEYvcA0Gg06PV6lixZQkJCAsXFxQSDQcaMGcPatWupqKhg8+bNMgxDiG5yspVZKpXug+gMNnT6hGbPO7XOVwJfEReCbjcoChqjDo+rONbZIVRTgyYpqZtXJ0TXGjjy2gazs/n5+Zw5cWKH3ksNh3CU7Ij+CnvxdjKHTMXlcvH000+zadMmAObPn4+qqpGjav87bNgwsrKy+OlPf4rX62XVqlVYLBbef/991q9fT3JyMhCpCf7oo4+YM2dO7L6aU75uHD58ODt27GDy5Mm88847VFZWApGvKAHWrVuHzWbjoYceoqCggDfffDO2hihFUWK1xKd76623uOCCC9BoNOTk5LB8+XKys7PJz8+nrKwsdtyePXvYuHFjLHCfMWMGqqqiKArXXXcdjzzyCFOmTEEvH8aF6BbRUgddig2/w4EtdUSLzju1pVnKhPHNHN1zSODbgwXdbrQJCRQe/ojSo5uxJvWPPF5Tg14CXyE6TZX9AKFADbbUEezYs5X5t90T2yV99tlnM336dBISEkhMTKS0NPLV4vDhw7nrrrtYtmwZ999/PzfddBNut5u5c+eyadMmxo4dGwt6AWbMmME111zD9OnTG1zDr3/9ax544AFWrVqFyWRi5cqV7Ny5M/b8hRdeyJIlS8jPz8dsNjNkyJDYWqLGjRvHihUrGD58OAB5eXmYzZHenpmZmTz44IMALF26lLy8PEKhEACPPPJI7FpDhgzBbDYzY8YMDAYD/fr1o7S0lAEDBjBjxgymTZvWJeOVhRANi2Z8sQCO5js6RJ3M+PaulmYS+PZgQbcbvc2Kq2I/qGGURF3t47LBTYjO5Cj5FoB/+/c5nDl6IM7S7xl9wSISEgc0es4rr7wS+3nFihX1nr/yyivr/DozM5PnnnuOiRMncskllwCwefPm2PNDhgzhz3/+c51zHnvssdjPZ5xxBhs2bKh3nxkzZsR+njZtGtOmTQMitcGNGTduXJ31A+Tk5MQ25b388sv1zsnPzycUCjFx4sRYYC2E6HrRjG/IECl3MltbVrZgzo4k03pbS7Pes02vDwq63GiTLHhqd2lijnzFKb18heg84XAQZ8n36I1JWJOHkpZ9LgAVhd9088riyz//+U9uvfVWfvnLX3b3UoTo0/wVdtBoCIRcAJgsWS06T2s2Y0hLlcBXxIew30/Y70eTZQZqawhNkeeCNdLLV4jO4qrYTyjoISXzLBRFQ1L6KHR6C/ai7YTDwe5eXtw4//zz2bBhQ6MdI4QQXcPvsGNIScFbEylPam5q26nMAwbgLy8n5PV21vK6XLOBbygU4p577uHGG29k3rx5HD16lIKCAubMmcPcuXN58MEHG90cITpPtJxBSdfGHlP1kd8HyfgK0XnsxZFuDilZZwOgaLSk9j+HYKCaqvI93bk0IYSoIza1LS0Vj7sYnd6CzmBp8fmxOt/Cos5aYpdrNvD99NNPAVizZg0///nPefTRR3n00UdZtGgRq1evRlVVPv74405fqKgr6I58ZRFOPPmhI6wNRJ6T6W1CdIpwKICzbBcGUzKWpMGxx9MGSLmDECL+BF0u1GAQfVoKfo+jRf17T3VqZ4feotnA9/LLL+fhhx8GoLCwkPT0dHbu3Mn5558PwNSpU/nyyy87d5WinkBtD9+QyYfRnIZGayCED0CmtwnRSaoq9hIOeknJPDvWNgwgwZaN2dYfZ9luAn53N65QCCFOinZ00GYmACrmFnZ0iDoZ+Paezg4t6uqg0+nIy8vjo48+4umnn+bTTz+N/aVvsVhwuVzNXiM/P799K22H7rx3ezW29tDefSgpelRNCF/ICqofXzDy+1B05Ajl3fyae/J73lo9+bX25LW3Roe9TlfkQ36J00jJ6dcMZYFaxHf/fAfMIzvmfvTs36OevPbW6MmvU9beTt7D4DsEiZeA0nmNstr6WkMHDgJQqbrRAmV2H2WtuFbY6QTgxI7vKTuj5d1Ziux+1n1lZ1bl12QkdV4P77a8Ly3+XVq+fDl33XUXs2fPxufzxR6vrq4mMTGx2fMndnAD+ZbKz8/vtnu3V1NrL3FWcjgrsptt8PBzcJTswGU/ABpITbDwg258zT35PW+tnvxae/LaW6OjXmc45OfbTevQmVMZd/7ldTK+AAHfSL77/FvM2lLGTJzb7vtBz/496slrb42e/Dpl7e23++svqAmWMWpEfyzJg5s/oQ3a81pLHE4OAMmDUnCpds4YfR6JaS0bYAGghsN8/YcXMHu8jG/FGtZ9eoCyylKS+w1h4pn927Dy5jX1vjQVEDdb6vCXv/yF5557DgCz2YyiKIwbN44tW7YA8Pnnn3Puuee2Zc2iHYJuN0qWEQBL0hD0xsiHD8WiIyRdHYTocJVlewiH/KRmnV0v6AXQG60kpY/C4zpBjav31MMJIRoWDNRQUxUpAYh2TIg3/opIqUNIH0lYtrSHb5Si0WDqn4XnxIl6kx+bUlHlASAtydSq+3WFZgPfK6+8kl27djFv3jwWLFjAvffeywMPPMAzzzzDj370IwKBAFdddVVXrFWcIuhyo8kyoSg6zNYsDKbaSW02ndT4CtEJokMrUjLPbvQY6ekrRN/hsh8k2k7UW13evYtpRLTGN6i60erM6Ay2Vl/DPGAAYa/35AS4FrBXRtqfxWPg22ypQ0JCAk899VS9x1999dVOWZBoGX9NJZqhBszmLBSNFr0xEvhqUxJ6VOCrhkOoahiNtvNqgIRor1DQh7NsN8aEfpht2Y0el9RvNFp9Avai7Qw84xoUjbbRY4UQPVsk8I3w1ZR140oa57c7QAP+QCWW5CENflvVnFM7OxjT0lp0TkWlF0WBZKux1ffrbDLAoofyhyMjCC2JkZqiaMZXm2zqUaUOh757jZ2bV6Kq0gtaxK/Kst2o4UCjZQ5RGo2O1P4TCPrdVJbv7cIVCiG6mst+AI1Gj0ajxxu3ga8dbb/ajg6tbGUW1ZbODhVVXqwmDVpt/IWZ8bci0SIBfSSra02P7LKMZnyVREOPyfj6vZU4S7/H73Xgq6no7uUI0ShHSe3QiibKHKLSY+UOWzt1TUKI7hPwVeGtLsGakoPR0g9fdXlcJnD8dgf6QckAmFrZyiwqNsSihb18VVXFXunFZo7Pb7wk8O2hwmY/AIm1gW8046ux6gjVeFB7wDQ9R/G/iNZHeVy9ZyqM6F1CQS+V5XsxWTIx25qfcW+2DcBszaKybDdBf8/4ECqEaJ1omYMtdQSmhH6EwwECvqpuXlVdaiiE3+lEkxmZ1Nb+jG/LAt+qaj/BUJjEBAl8RQdR1TBqkopaFYqNHtQZrKBowKwBVSXk8XTzKptnL9oe+7nGLbvgRXxylu5EDQdjI4qboygKadnnoqqh2HhjIUTvUmU/AIAt7QyMlnQAvNXxVe4QqKyCcBglObKdq60ZX53Fgj45ucWlDvaqyMY2yfjGuaqKA3z76VIcJd9191Ka5XEXg15BcZ6sNVQUDXpjIqoxkkGN93IHj7uEGtcJEhIHRX4tGV8RpxzFkW4OqS0MfAFS+58Dika6OwjRS7nsB9DqzCTYsjEl9APib4ObryJSQqhaVDQ6U6ztaVuYBw7AV1pG2O9v9tiK2o4ONsn4xrfyE1sIBqo5/N1qqir2dfdymuS2HwFA6zHUedxgTETVhwAIVcf3BrdotjdzyMXoDFYJfEVcCgZqqKrYh9naH5Ol5f0v9UYbSWkjqak6jsdV3IkrFEJ0NV+NHb/Hji11GIqiiQW+8dbSLNrRIawLYLZktKmjQ5R5QDaoKp6i5v8+iwa+iZLxjV/hcJDKst3o9BZQFA7+689UO49297Ia5a6tLdIHrHUe15uSQQEStARr4jfjq6oq9qJtaLRGkjPGkmDLxu91EArEf3mG6FucpTtR1VCLyxxOlTZAevoK0Ru5HLVlDqmRCWixUoc4y/j67XaUJD0oKqY21vdGtaazg70y8m+5lDrEMZf9AOGQj9Tscxh21jzC4SD7t70QKSmIQ9WVR1F9YfT6pDqPG2LT27QE3fGb8a12HsHvdZCcMRaN1oDZGhlnWOOWrK+IL20pc4hK6jcGrc5MRVE+ajjU0UsTQnQTl71u4KvTJ6DTW/DVxFvG146SGvlm2NzG+t6o1nR2qKiSUoe45yz9HoDkjHEkZ4xj6JhZhIIe9uf/EV9NyyeVdIWgvxq/30m4xIveWncCS6ylmVVHKI5rfKNlDqn9zwHAbIsEvlLuIOJJ0F9NlX0/CYkDMSakt/r8U3v6xnv5lBCiZVRVpariADqDtc5mMaOlHz6PnXA42I2rq8tvd6CkRIZDtXVjW1Q04+stbEHgK6UO8U1VwzhLd6LTW7AmDwUiX1EOHHkdAV8V+/Ofj6sWJW5nAQBqsQ+dtW6pQ7SlmWLREYzTIRbhcBB7ybfoDFYSaz8tS+Ar4pGj9HtQwy3q3dsYGWEsRO/irS4l6HdhSx1Rp2bWlNAP1DB+T/wkywIOO5rajG97Sx0MqakA+J2VzR5rr/RiNGgx6tteU9yZ+nzgW+0sIOh3k5QxFkU5+XZkDplKVs6/4fNUsH/bCwTjpP60ujIS+IaLvfUC31jG16KN24xvVfk+QoEaUrPGx8a5miwZKIoWj5Q6iDgSLXNIyTqrzddISByIyZKJs3QnwUB8fhgVQrRctMwhmriJMsVhSzO/3YEmzYhGa8RgSm7XtTQGA4peT9DlavbYiioPaYmmdm2m60x9PvB1lu4EICVjXL3nskdcRfrAC/C4ijiw/UXCoebbeHQ2t7MAVCKlDrZGMr7W+M342ou3ASfLHCDylbDJkoHHVRSXk29E3xPwuXHZD2BJGozRnNrm69Tp6VskPX2F6OlOr++NMkY7O8TRBjef3Y6SpKtNLrUvCFUUBb3NRtDlbvK4QDBMpdtPWpK5XffrTH068FVVFWfp92i0xnp/iCHyGz149HRSss6m2nmEg9++0q2bVNRwiJrKo2jDZvCrDWR8a3v0WbQE3fGX8Q0FvThLd2JM6EdC4sA6z5lt/QmHAzK6WMQFZ+l3gNqmbg6nS8s+B1Ck3EGIHk5Vw7jsBzGYUjCc9oHYZKnt5RsnLc3CgQAhxQNaBbO15a0Ym6KzWQk0k/F11G5sS000dcg9O0OfDny97mJ8ngqS0kei0eobPEZRNAwddyOJaSOpKt/Dke/f6LaspMddRDgcQOcxAtQLfDVaPVqdOW43tzlLvkcNB0ntP6Hep0+p8xXxxB4tc8hse5lDlN6YSGL6SGqqjuFxl7T7ekKI7uFxFRIKerCljaj3b5jRnAYocZPx9Ts6bmNblM5mI1RdjRpqPAEY3diWliSBb1w6tZtDUzQaHcPH/xeW5CHYi7dzbM9fUVW1K5ZYR3Rjm1IV+W3TnVbqAGAwJcft5raKWJnDhHrPJdgiO0ZldLHobgFfFW7HYSzJQ9tdFxclm9yE6PmqGilzgEjiyWBK7vCWZpVleyAcaPV5frsj1sqsvRvboqLllU1Nho2OK5bAN045SneiKFqS0kc1e6xGa2DEhFswW7MoO/YlRQc/7IIV1lUd7ehQHvm0dXrGF0BvSkIxaAh6m67D6WoBXxWuikjNpKmB1lDRXr6S8RXdLTK2XG1T797GJNf29LUXbZOevkL0UK7a4VG2lOENPm+y9CPgqyIU9HbI/aqdRzmw/U9QvbXV5/rtdjSpkYxve3v4RulskRaqgarGyx0qaodXpErgG398Hjse1wlsqSPQ6ltWhK3TJ3DGxP+HwZxK0aGNlBT8o5NXWZe7sgCtPoFwhQc0GrTm+uuObnALqfHRhSLKXvwvQK2zqe1UeqNNRheLuBApc1A6pMwhSqPVk5J1NgFfFcf3vSebOIXoYdRwCLfjECZLRuzf2dOd3ODWMVlfd20XJ/xHW10mFenha0BBi8Gc0iHriSbbmursECt1SIzfzW267l5Ad4l2c0jOGNuq8/TGRH4w8Tb2bn2W4/veJa3/OegMls5YYh0BXxV+j53E9FG4XN+hs1hQNPU/t0RbmoWU7u9AcSp70XZQNE32RE2wZVNVsY9QwNPiDyNCdCS/10m18wjWlOEnN4t2kP7D/g2X/SClR/+Bz1NBzplz0eqMHXqPU4XDQfxeJ36PA7/Xgd/jrP2vA7/XSTDoYdhZ80hM+0GnrUGI3qK66hjhkB9basPZXjjZ0sxXXYbltA3cbVFTdTz2c9GhjQw7a16Lz/VVlKP002PQJ9dp1doe0Yxv0N34N8qnljrE2fyvmD4c+H4PKK0OfAGMCWmkD7yAooMf4nYebrZGuCNE63utyUNxuL9ssL4XwFAb+IZ1QVRVjYs+et7qUmqqjpOYPgq9seF1Q6TcoapiHzXuImwpw7pwhUJERMocILUdvXsbYzAlM2rSHRz69hUqy3axd+uzjJgwv0PqiMMhP6VHN1NTdRy/14nP4yDobzwrozPYCAVqKDz4oQS+QrSAq2I/ALbUMxo9xtTBLc3c5YdR/WFUnwYH3+IdfgUmS8s6NPhc5Sj9NS0+viX0ibWBbwsyvimJJo512J07Vp8MfAN+d+3mlcFtzurYUoZRBLgcXRP4RgdXWJIGE3S5Mfbr1+Bx+uhXMCaFsN+P1th5GaWWio4oTmukzCHq1M4OEviK7hDptauQnNHxgS/UlkudcytH96yn/PgW9mx5huET5rcrO1RZvoeju9fHJkYpiha9KQlbynAM5uTa1kspkf+akjGYktFo9RzY9iKV5btxOwuwJg/pqJcoRK9UZT8IKE3+22TswJZmoaAff8CBWu4j+G0Vhv/IpOjQRnLOnNui832ByN8HCSmD2r2WqGipQ1MtzSoqPSRZDeh18VtJ2ycD38qyXYBKcr+2B6yWpMEoiha341DHLawJ1c6jgILJnIkaDDa4sQ1OZnwjLc1quj3wVVWViqJtaLQGkvo1nV2XlmaiO7mdR6ipOkZSvzFNfjPRXopGy+DRN2BK6Mfxfe+x75/PMvTMOaRkntmq6wR8VRzb+05kwpyiIXPoJWQMvgi9MbFFX21mDp1KZfluSgo+x5qc29aXI0SvFw4FqHYewWzLbrK00WBKRtHoOiTj63GdiNy71E/4UDXaoBl70b/oP+yKWM/gpgSVakBHQlL/dq8lKlbq0MgQC1VVsVd5yU7vvL8/O0L8huSdyFlS28Yss+2Br0arJyFpEDVVJzpsB2djwuEg1VXHMNv6o9ZE2po0FvjqTZEMtmLRNtlypDW8NeWEw8E2nVtdWYDfYyc5YxxanaHJY2V0sehOJUc+AyBzyCWdfi9FUcgcegnDx/8YFIVD375M8eFPW9QmUVXDlB37kp2bV+Io/hZL0mBGX/ALBv7g2sg/vC2s57OmDMdsG4CzZIcMjhGiCW7nEVQ1RGIT9b0Q6ftvNKfhrS5rd8vTmqrawLfMB0Dgq3JApejQxhadHzZEYoWO6uELoLc1XepQ4w3i9YfiuqMD9MHANxT0UWXfj8ma1WBbrdawpeQAaqzNWGfxuApRw0GsSUMIuiN/4E4fVxyl1ZkhrETGFndA4Ovz2Nn5xQr2bV1FMND63sDRMoeGeveeTkYXt52zbBcVhfndvYwey1tdhrN0JwmJg7Cm5HTZfZMzxjLyvNvRG5M4sf99CnatbfJDZo2rkL3//F+O7l4PwODRMxh5/s9ifbBbIxJ8TwVUSo52bYcaIXqSxsYUN8Rk6Uc45Guyxr4lqms3tqllPjRDh+D/rgS9JhF70Xa81U1nlENeLyRqIEy7Rq6fLrq3qLFSh2grs3ju4Qt9MPCtKt+LGg6S0gF1udbkSK2Py3G43ddqSnRjmyV5SOwrBq2l4a9bFEVBqxpRLDpCHTDEIvKpU6W68ih7t64i4Ktq8blqOISj+Ft0BiuJTWwIOJWMLm698hNbObj9/zjy/RqKD2/q7uX0SCUFnwMqWUMv6fINoQmJAxg16U4SEgdScWIr+/NfqPchMxT0c3zfe+z++imqK4+SknU2Y6f8in6DLmzXju3UzLPRG5OoOLG1TR9shegLXPYDoGha9KE41tKsnXW+NVXHIQSqM4DukosBUHf6AJXiwx83ea7PbkdJ0aPx61E02nat41Qn25k1XOoQ6+gQx+OKoQ8GvientbW+m8PpIhtClE6v862OdXQYQtAdyeJGv3JoiFZjRknQEnC1PEhtTPSTpSVpMF53MXv++b8tDkqrKvYRDFSTmjW+xf/zSZ1v61QU5lOwcy1afUJt1vA9yo5/3d3L6lECfjcVhd9gMKd2yUbVhhhMSfzg3IUkZ4zD7TjIni3PxP7fqyzbza4vH6fkyCYMpmRGnLOAYWfd1CHt1hSNlowhFxEO+SmXPzdC1BMKeKiuPIYlaRBaXfMBXbT+1teOOt9wyI+3uhTFpaBotCiDB5E4bizuT3ZjNKZRUbS9yQlxNaVHUfQadHRsq1WNXo/WbG408I12dJBShzgSDgepLN+NwZSC2Tag3dfT6s0k2LKprjxKONT6kYIt5a4sQKe3YDCnxUodGqvxBdBpI3/YfTWOdt/bW10KwNBxN9J/2BX4PXb2bn0Wj6u42XMrihofUdyY6Fe2UufbPHvxtxz5/g20OhM/mPj/+MG5t6HTWzi6a11tdwLREmXHvkQNB8kccnGHZkdaS6szMOzsXLJyLsVXU86eLc9A1ecc2P4ifl8lWTmXMnbyL1s0abI1+g2YhEZrpPTo5jbX8gvRW7mchwG1RWUOQKyEsj0b3GpchYCKWu5Hn5SEoij0/4+rANCdMIEapujQJ42f74iUSRj1HVfmEKWz2ZoodYj28I3vPvx9KvB12w8SCnpJzhjbYV9nWlOGoaohqqs6p2Od3+sk4HViSR6CoigEaj9pNdbHF0BvqB0r6Kts9/291aUoihajOZXsEVcycOQPCfiq2Lv12dpOEw0LBb04S3diTEgnIbHl7VSio4sj/+OLxjhKdnB4x2o0WgNnTLyVhMSBmCwZnDHx/6HRGTn8/etUlu3u7mXGvXDIT9nRL9HqzKRln9/dy0FRNAw442qGjJ1NOOSHQCGW5CGMuWAxA864Go226Q2ibaHVm0kfeD4BXxWOYvnAJOJf2bGvwP11l4z/jtb3JrYw8I22NGtPqUN0Y1vwuAt9cqRTU+qk89GnJON8bxvGhH5UFOU3+u1rNGFlsnXcxrYonc3a6Oa2U4dXxLM+Ffg6YmUOHfd1ZrTmx91Jdb7VpwyugJMTU5rK+EYb4gf87St1UFUVb00ZxoT0WCYsc8jFDB37I0JBL/vyn6Oqtqn36ZylO1HDAVL7T2jVhwwZXdw8Z+kuDn/3GhqNjjMm3oolaXDsuYTEAZwx4RYURcvBb1+OzZYXDasozCcYqKbfoMnNdh3pSukDzmPk+T8D62RGnnc7ZltWp94vY/DFoGgoOfJZu3ejC9HZvNVl4DtCSUHnb8p02Q+gaHRYklrW61qnt6DVmdtV6hCd2BYqqkafHPn3XKPXk3nF5YTc1Vg8/SNZ38MNZ319gci3vR3ZwzdKb7MR9vkI++tPh41ubkuVGt/4oKphKst2odUnxILIjnAy8O2cOl93bHBF5H+6aI1vk4GvJTKXOxhsX1eHoN9FOOit1zMwbcC5DB//X6jhEAe2/QlHyY5659pjZQ5ND61oSIItG7/XQSjgadvCe7HK8j0c+vZlUDSMmLCgwT/L1pScSJssVeXA9v+jujJe5+d0L1UNU1LwOYqiJWPw5O5eTj2WpEFgHNxh40abYjSnkJJ5Fh53MS57wx9mhYgX/Yf9GyhGCg9+2KkboQN+Nx5XEdbkoWi0+hadoygKxoR0fDUVbc5I11QdR1F0qI4AhtqML0DWlVeARoPzb99htGRQUfgNPk/9ucBBqlFDKtbMjh9Mc7KzQ/0634pKLzqthkRL/CQRGtJnAt/qyqMEfFUk9xvboXV8eoMVkyUDt7OgU752qXYWgKLBkhSZ7BSr8W2i1MFoiwSqIdrXXzi6uaahkYfJGeMYcc4CFI2WQ9++QsWJb04+GfZQVbGfhMRBbWoZFyt3kDrfOqoq9nHwX38GRWHEhPnYUhufIJSUPpKcM+cSDvnZv+0FPO7ma7L7GmfpTnw15aRlT+yQjWI9XeaQqcDJfsZCxCudwQKWc1DDAQp2vd1p31K4a78xa2l9b5TJ0g9VDeH3tn6fTTgUwFNdGqnPVYllfAGM/dJJPe9cag4eIsU8FtQwxadlfVVVJWwMoDoDGFPSWn3/5uisjffytVd5SU0ydXlnnNbqM4Gvs3Qn0DHdHE5nTRlGOOTr+LpUNURN1QkSbNmx2r7obkpdI+3MAMxJkUA1rNT/KqI1YnVCjfudqYkAACAASURBVEyJSUw7gx9M/AlanYkjO984+bWT7yigkpbd+mwvSGeHhrjsBzmw/SVQVYaPv5nEtObbw6VkncWQsTMJBWrYn/9HaRF3mpKCSICXURvw9XWWpEFYU4ZRVbGvRZtXu1PA78ZbXUZN1QlcjkNUlu3BUfwd5Se2Unp0M8WHP+XEgQ84tucdCna+FakJFb2LYTCJ6aNw2fdjL+qcHuZVrejfeypTO+p8Pa4iUMPo1UiAeWrgC9D/6n8HoPofByO1vie+we85GWAHfJWRmbxuFUXb8Zt1o0m3aNllVCis4nD54r6VGTQzsjgQCHDvvfdy4sQJ/H4/CxcuJCsri5/+9KcMHToUgDlz5nD11Vd3xVrbTFVVnKXfo9EaSEz7QYdf35qSQ/nxr3E7DkW+nuwoQQeqGsKSfPLriqDbjcZkQqNv/GsXgy0NNawS1rZvh/bJwLd+xjfKkjyYkefdzv5tf+T43nci5Qm+SJY6JXN8m+4rgW9dbsdhDmx/EdQww8f/mKT0kS0+N33A+YSCPo7vfYd9+c8z8rzbMZiSmj+xl3M7j1DtLCCp3xjM1o7fANJTZQ65BLfjECUFnzF03I+6ezn1qGqYY7v/QtnxVgayJxSS+o2O7X8QvYCiMHj0DHZ9+TjH9m4gMX0UekPHjsp12Q+i0RqxJA5s1XmxXr41ZSTRui4s0cEVWl8k2WU4LfBNOutMTP2zqPjiS4ZfewfHDv6FosOfMGTMDQCxD63agLFV920pfWLDGV+ny0s4rMZ9KzNoJvB95513SE5OZuXKlTgcDqZPn87PfvYz5s+fzy233NJVa2w3b3UJvppykjPObHGdTmvYUk4Ossgc2oHjToORT4vWpKEnH3JXN1nfC6DRaMETRm1nmU0s8E1oei642ZbFyPNuZ1/+8xQd+giAxLSR6I1t+0tIRhefVO08yv5tfyIcDjL87FyS+o1u9TUyh1xMKOih6OBH7M//IyPPW9jkvPn28tXY8XkqWpSV7i5dOZ64J0nqNwpjQj/sRdsZcMZ/xFUJiBoOcWTnm9iLtmGyZGBJHopWa0CjNaLVGdBEf9ae8rPOQFXFfk7sf5+Kwm/oP+zy7n4ZogMZzSlkj/h3ju99h+N73yHnzLkddm2/14mvpoyk9NH/n733Do/srs++P+dMr9Ko95W0vcnbvG5xxY5twODQMTEQCE8C5A1OnvBCeICQkMBLICGNFgK8gDEEHDoGjA24rNuutH21u5J21cuoTO9zznn+OHNmVGakGWlGKy26r2uvlTSn/GbmlPt8f/f3vguWR2oSv+U0uIUDKvEV/KpcwFBeBsmMXaogitTdezf9X/068dNTmKqqmB45Sn37yzCay9NWZsX28NWg8Y/5lmbrxdEBlpA63HPPPbzvfe9L/67T6Thz5gy//e1vectb3sKHPvQhgsHsRsZrCenQitrSmNMbzeUYzS6C3svFjdpNEd/5Fd9cccWzIURBMbOi8URDkxhMTnSGpT35TNZKdhx+L2a72n1e2XBw2fvdiC5WEfIP09P1ZWQ5Qfvet6zIjaS+/S5qWm4mGpqgp+u/kJIr03/ngiJL9B7/Cj2dXyYezc9OLz7jKUq8dr64UvHE6wGCIFK76WYURcI9eORKDycNRZa4fPoRZsa6sJW1sP3wn9G6+/U073g1jVvvoa7tDmpafo+qxmtx1V1DWfVOHBXtWJ1NVDffgCgamBo5+jt9PblaUdNyE1ZnMzNjx/FNXSjadtMxxZWFyRwATJqX7xLRwtkQ9g8jiHrk6RiwUOoAUHPH7YhGIxO/eJy61jtQFCmt9U17+BqL7+ELqo8vLExvS3v4Ote2hy+AoOShCg8Gg7z73e/mDW94A/F4nO3bt7Nnzx6+8IUv4Pf7+cAHPrDo+p2dpdHf5A3vL0HygusPQCxRt2HwBYj1Q9m9oC/CVLKigOdH6s+uV4MgoEgSsX/4FGLrJoxvfcuiq0unHkbXqAfX/SAu4wlMScLMo6CvgbI78l9PjquE3VAPKxG4B16AeD+UvwJ0uVPq1hXkiPpPSYIioeZRav+Sc39HUo8nJQH268DUuvL9KwqEXoLYZdBXg/NWEBad9Ckc0T4IHVV/th0Gc+4GPABFlol99t8R6+swPrBKU+vBYxDrBfuNYGpZevnfNShJ8PwEUMD1quIfIwWPR4LAEUiMpo7bW0AocOZOuz47bwfDhrTlqkPSA77HQbRC+b3FOWbT9/S7Qe8qfH3PjwBBPYfyhSKl7rsVxH/pQz5/EdNfPYRgtS5YNPGjnyKdPIXhLW9EV9ENchjKX4ky9WsQA0jdjehvKX7/gjw8QvyrX0d3w/UY7spwg5cuBnnsmJfX3FhBR+vC8V4JHDyYvQC35NExNjbGe9/7Xh544AHuu+8+/H4/Tqc6/XXXXXfx8Y9/fEUDKDU6X3oaJA+Oyq1sO3hDyfYzNZxk4Fw/LQ1mqptX/l5jkRnOPBOlvGYvm/cdAiDh8/ES4KqvY8cSn+eJU48ikWT7libsrsItTcKBUbqfh6q6djbtKuz9dHZ2rvj7Hu8PMHKxn/aWClx1HSvaVimR73uNhtycPfIZoIDuY0GkdfcbqGw8tPwBzoOiHODSqW/hnTgFoWMcvPW9Rdu2lIxz9shjJAQRFJkKR4K2jsU/m8jYGF2hEEr/APv37kU0Fv/BdPZ3lIgHOf30oxgsFey5/lVXNKktHxTjXFoORnu9jF16guaaJDUt1y1rG8UYuyzF6TvxdfyJURyVW9my7+3LCvEIzLi4eOwLVNh8tO0tbk/KlfqOioGraewjPXHGL/+GGoeb5u33rWjbiqJw+plfIBusXHP4jmVZCl48epSAp4/9+/bmfcyGfEOcf1Ghun4bXo4REEUO3nQTXcePL/ieAs4yTp08haP3EtVvezkDZ79LtWOaKW8UyZNg0+691JXgu43U19P11a9TabOyddb2z7m7AS+H9u1k72a14l3q42ux7S9WcF2U+E5NTfGOd7yDj370o9xwg0oa3/nOd/KRj3yEjo4Onn/+eXbvLr5LQlERVxNQXEUMrcgG+yydb3Xzyj1BM8EVs2UOmofv0hVQUTEhkSTqcy+L+ObT2FZKzI4udrF2iW++UANOFMqqdmJxNCDqDIiiXtUiigYEnSH1t8z/BpOj6BpLQRBp2/tmLoSnCQf6Ccz04ajYXJRtuwefIRHzU9f+MqZHjuKfvoiiyIveNCLD6vmpJJMELvZQtqe015O1Ek+81lHdfBPj/b9lYuBpqptvWBUv4fmQklF6j3+NoOcSZVU7ab/mwWX3aNhdbZisVXgmTtOy4/685FsbWF+ob78Lz8Rp3APPUFG3b0WN5rHINImol/LajmUf+yZbNQFPH9HwVPp+thS04Aqrs4lJ7xNqXLGYff+OrVuwb9nMzNFO2v74jzBaKlJNnzLKTALj5mVUqfNAbqmD6ru/7jW+X/ziF/H7/Xz+85/nwQcf5MEHH+SDH/wgn/jEJ3jwwQfp6uriPe95z2qNdXmIqwdSWXVpb6gmaxV6o52g51JRPAXTwRXz9L2wuIevBr2oXthjweVZWF1p4nu1RReHUw4V9ZvvpHHrPdS3v4za1lupbr6BysZDVNRdQ3n1LpyVW7GXt2J1NpassUgU9bTseg0Ag90/QJZX5v4BaiV1/PJv0Bts1LXehrNyG8lEaElnDo34AvjPnlvxOBbDWosnXsswmOxU1h8kHplJW0GuJpKJCD2d/0XQc4ny2g7a9711RY3JgiBQ2XAIRU4wM3GyiCPdwFqBqDOknA0UBs49uiJf/UxM8fKLApqlWawAS7PZxDfu9S1wdJiPunvvBllm4le/pr7tZZDSsCueOMaKEml8bTYQhAWuDprGd62ntsESxPfDH/4wR44c4Zvf/Gb638GDB/nOd77DN7/5TT772c9iX8Jh4EoiGQ9BchJbWUvJLZwEQcDhaicR8xPPkqRSKNSKr4jV0Zj+m9ZFuZSrA4Ber3Z0xsPLG8ti4RWrgSsRXRwJjDE59FyJtj0KCFjspY2ezRe2shYwbSEamsBdhNjPsUtPIEsx6jffiU5vTtsG+qcvLrpeeHg4/bOvxMR3rcYTr1XUtqYCLQZWN9AiGQ/Rc+xLhHwDVNQfoH3vA4jiyjWbasOtwPTI0ZUPcgNrEo6KLVQ2XkskMMrEwNPL3k5gWvPvXb4zjXmWpVm+CPlHEEQ9Rl0ZcjSqOjosgqqbfw+dzcbEr57AVd2B0axWeeWZ0hFfQRTR221ZXR1sFgNm4xXuCcgDV3WAhXfyHKCsqBu+EGTkDiuLL5aluFrp1LvmVDnSFV/70jYlBqNaLUzk2Vk/H9HQJIJouKKer6sZXawoMpdOfYvB7h8QCU4UedsKkeAYJmvVsvSJJYO1A73Bxljfr+YYoBeKWHiKqaEXMFkqqWq6HsjcMJYivpHhERBFzA0NBM5fQE4uXn2OBMY58euP0Nv11YKimNd6PPFahNlWQ1nVTkLeAYLe/lXZZyIW4MKxLxIOjFDVeJjWPW8smiTFaC7HWbWdkG9wI8nwKkbTtleiN9pTccaFB0goikxgpheDqSztzrAcFOrsIMtJosFxLPZ6kn6VVGZzdJgNnclEzR23k/B48RztpHnHqyAIykQi7bdbCugdjgUBFtO+6LqQOcDVTnw1G7NVI76qNZKq51w+gt5+dcpCP/ekK0Tja7SohDWRKNxuTlFkYiE3ZlvVFdH2adDkDqtxk/JOnCYaUgmvNt1ULMSjHqRkNG+d16pBNNK07ZXIcoKhCz9e9mZGen+Bokg0bL03XZkzmOxYHI0EPZeRpewJgoqiEBkewVJfR/k1e5FjMUJ9iz80To8eQ0pG8U11c/7Ff8ubAK/HeGJFUZDk0kSx5gvNl3yif/nVs3wRj/q4cPQLRIPjVLfcRMuu1xb9+lPVcC3ARtX3KobeYKV5x6tR5GTBccaylGBq5CjJRAhHxeYVRe+aLBUgiHl7+UaC4yiKhNXZSNyrFqyMrqUDV+ru+X0Axn7+S8pr9qA85sdocubUBhcDBoeDZCCY/myj8SShSGJdyBzgKia+spxUq006Z87I3WLDYq9Dp7cQXGHF1z3wrPqDca44vxCNr8HmRIlKJKXC/VETUR+ynLhiMgcNWoJbqXW+iiIzeumJ9O/hwMgiSxeOSGr82vtZS6hoOIi9vA2v+wy+ye6C1w/5hvCMn8TqbMZVO7cJ0Vm5DUWRcs6AJHx+ksEglqZGnLt2AYvLHRRFweM+jagzseXAH2N3tacJcE/XVwj5BnOuu97iib2BGB/4j2f53M8mkK8g+bW72rE6GvG6zywZeS3LSWLhKfzTF5kafhGiPUyPdeF1nyUw00fYP0w0NEkiFkCW4nMISSwyw4WjnycWnqS29Taat7+6JA/dZTW70BmsTI92rkgDuoG1DVftNZRV7SQw08vM6OJ2qooi45/upf/Mdzn5279l8NyjgEBF/f689vWjp/v4k08+QTCSmPN3QdRhslQSzbPqrBVcbM4mEh4vwJJSBwBrUyNl13TgP3OW0MAgcY+3ZDIHDXq7HSWZRIqout71FF4BediZrVcICDgqtuCPrl5EpSCI2Mtb8U11E4/6liUTiATG8U11YytvJaSbV/EtQOOrs1pRxpNIpsKDCjKJbWuD+JZa5+t1nyUaHKe8Zg9e91nC/uISX62xbc1VfFG16S07X8O5Fz7L4PkfsrtiS95NRIqiMHzxZwA0bXvFguqIs3IrE/2/wT/dQ1nVwtjOyIh6obc0NuLcrRJf/9lz8Jr7s+4vEhwjHplRAwqqtlNWtZ3ATB+jfY/jnzqPf+o8zqodNLTfha18lj9vYoqQf0B11FgH8cTD7gAf+/ILTMyEAXUKsdp1ZVwIBEGgtvVWLp9+hIn+p6htvYVYxEM84iEWnSGu/RyZIRHzM9+ur//0IqRDENHpTOj0JqRkFCkZpX7zXdS337WiSttiEEU9lfUHcA8+i2+qe9VmAzewulCva3/A2ecuMXQxFWc8L0k0HBhlZqyLmbETJGJqhdVgLqem5UYq6g/k3Y/x265hRqdCdHZPcOuBudHGZls1vslJkvHQkmmZsxvbfF51ttpQlh9/qb/3bnwnTzH83UdRkkmMFaVxdNCQdnYIBtBbLZnwirL14ZZy9RJfUcfWA+9c9fAMrQoV9F6mom5fweuP9/8GgLrW2+kbmqttLUTjq7fZUEISSpWElIyi0+f/JKaJ8a90xXc1oosVRUnFLAs0br2XaMhNODC6pA1XIchUfNce8QU1crq25WYmBp5i/PKvadhyd17r+afOE/T04azakdUSzV7eiiAacup8NUcHa3MTpsoKzPV1+Lu7USQJQbdQ1+md0KRLe9N/c1RsZnvFu1ME+FfZCXD0PAC1rbfl9b6uJM5emubvv/oiwUiCxmo7I5NBht2BK0Z8AVy1HQxf/BmTw8+n7JLmQ8BoLlctwywujOYKjBYXAwNDtLQ0IqdIrSTFkJIx5GQs/bv6WgxRZ6R+813UrkJFvrLxWtyDzzI1cnSD+F7FMFpcNG65h6ELP2Lowo9o73gL8aiXmbHjzIx1pSV0Or2ZqsbrqKg/gN3VWtB1PxpLcmlEJc2d57MQX2sVPtR7qn1J4juCIOgw22uZ8qmpicY8Kr4AFYevxVhRwdSzqfVKXfGdbWlWU7OuHB3gKia+VwoZne+lgolvPOJhZvwEZlstZdU7YOj4nNcL0fjqbDaUoNooFI/6sNgLIL5pK7PVkYjkwvzo4lJMffomzxIJjOGq24fZVoPV0Ug05CYWmUnnra8UkcAYOoN1TWtL6zffxcz4CcYv/4aK+gNLfveKIjPc8xgg0LQ1eyCAqDPgcLXjn76QdQYkPKQSX0uj6lzi3L0L9xO/JjQwgL19YeKb130aQdRTVrV9wWsqAd68gAA7KrZAfHhdxBM/fXyYz377OIqi8L437kevF/mnb3UyMhlk//Yr9xAqiDqad7yayaHn1IYfiwujpQKTRSW4RlNZ1ga0gXGR6qa1F45gdTSoVbWp8yRi/jV9Xm5gZahuuZGZ8eN4xk9wPjKT6gdQEAQd5TV7qKg/QFnVjmVb5fUMe9NSpK4LbmRZQRQzsxWmWZZm9vLWnNuR5SSRwBgWRz2iqCfh1aQO+VV8BZ2O2rvvYujb/w2UnvhqjXPaLPSMb31JHa5aje+VgtXZiCgaCCyjwW1i4BlQZOpab8tK8pKBIIJOh86y9MGlt1lRQirx1aZx8oXWhWqyXlniC6rcQZYTS+oLlwNFURjrewIQqG+/E1C/P6BocgcpGSUWmcbqaCjZ9G0xoNObaN7xKhRFYrD7B0s2hEyPdhINjlPZcHBR7bKzSrU1C0z3LHgtMpIivk3qZ142W+4wD9HQJJHgOM7KbYvOXjgqNrP92j9l26E/xeHanPbjrG29dc1+/oqi8L0nL/LphzsxGkQ+9q7rufNwC03V6tTsiLvwBtViw1W7l22H/oS2vW+iYcvdVDVei6NiMyZLxboMAqlsuBYUmekl9J8bWN8QBJFNu16HIOgI+Qaxl7fSsuu1dNz2UTbvexuu2r0r8oc+36/ahbocJnzBOH0j3jmv52tpFg1OpBvbgDTxzae5TUPtXXdCqqGt5FKHlNwykQqxmPavn/AK2CC+RYco6rGVbyIaHCeZCOe9XjIRZmrkRQymMlz12SvFyWAAvd2e1w1cb7NBUG3eiBdoaRYNuTGay9eE12kpdb7+qfOEAyO4ajvS2s9iE19tOm0tNrbNR3nNXpyV2wnM9OCZOJVzOVlKMNr7SwRRv6QswlmR8vOdWSh3iAyPYHC51GMVcKZSILMR30IdWhwVm9l27Z+y7dC7wXYIV+3epVe6ApAkmc89epJvPNZNVbmFT/3ZzezbplZ3G6rVz2V48soT36sNFfX7EEQ9UyNHixI4lC8CM32MXfr1qu7zdx0WRz27bvxL9tz8IbYffg/VTdejN1iLsu3uFPF9/cvU69yxbvec1/O1NJut7wWIe7wgimlJQT4wVVZQeb0aL26srMx7veUgI3VQK77rTeqwQXxLAM3PtxBbs8nBI8hSnNpNN+c0a08Gg3npewF0Fsusiq8/73FIySiJmP+K63s1zI4uLiYURWG071cA6WovgCUVGBIpkrODpu+12temvnc2BEGgeef9CKKe4Qs/Rkpmb4x0Dz5LIuajpuVmjObFKxJmey0GkxP/dA9KKlUIQIrFiE1OYm3KBLSYaqoxVlXhO9u9gBh43WdAECmv3lXQe3JUtIN5yxW15cuFcDTB3331RX75wgDtjWV85s9vprU+M+1uNRtwWERGNohv0aE3WCmv2UMsPEkolZJZaiiKwsC5/2G09+d4J06vyj43oMJsq8FkKW4VVFEUzvfPUFdp5faDTYiiQOf5uR7wBpMTUWda0tIsNI/4Jrw+DGWFW5K1vePttPzhAyWPfjeknKVmSx1EUaDcsUF8r2rEZzwEL2W3aXLM0vnmA1lK4B48gk5voarpuqzLKIpCMhjKS98LquZHSKoEOh71LrF0Blc6sW0+ShVd7J++QNg/RHnNXiyOTPeu3mDBaKkg7B8pSlVGc3RYDxVfUJsx6tpuJxHzM9r3+ILXk/EQ45d/jc5gpa7t9iW3JwgCzsqtJOPBOVX7yMgoKEpa5qAtW7Z7F0m/n8hQxks5HvUS8g3icLUv2Rm9XjDti/DXnztC13k3h3bW8v+99/eydkRXOg1MeiJE4yuPld7AXFQ1qp6+U6vk6Rv2D6cJ0Ejvzzfs1NY5RiaDBMIJdrRWYLca2bHJxcVBD75gLL2MIAiYrVVEw1NzHvznQ2ts05wk4l7vknHF2WCqrqL59a/N2hxcTGgVXy29bdofxeUwoRPXppxsPjaI7zJx6ctf4dT7/5q4Z2Hila2sBUHQ5a3z1Qyz1SjV7E9MUiSKIkl5efhq0CkmoLCKr9bYthb0vVCa6GJV25uq9m6+c8HrVmcTyUSoYG10NkQCoyCImNeBjZaGutbbMVkqcQ8eWfDAMXb516rtVNsd6A35OQ040vHFGZ1vJBVVbGma2wXt3L0TmOvn63WfBVYviKbUuDzq46/+9Wkujfq454ZWPvxHh7GYss/yVDnVv49NFe7HvYHF4ajYgtFcjmf8JFIytvQKK8T0mKonttjr1bTDkRdLvs8NlA6avnfHJrWR7OCOWhQFjl+cW9012apR5GTOFFVFlogExzDb6xBFPVIspsYVl1251NSloE9XfNUQixlfdN3IHGCD+C4b4aEhlGQST+fxBa+JOiPWsibCgZElL6iKLDEx8BSCqKem5aacyyWD+Xv4atAZrShJpaDY4rVW8YXiRxcHZnoI+QYpr9md1VtX+9tKE9wURSYSHMdiq8kpX7kSkGSF//zhafrGsksZRJ2B5p33gyIz2P39dKUiFplhcvAIRrOL6kWO1flwZokvTluZzar4wiyd77lZxDc1LXw1EN+uC24+8B/PMuWL8vZX7OI9r+1Ap8t9Ga5yqMfN8BpocLvaIAgilQ3XIkuxRTXtxYAiS3jGTqA32Nhy4B2IOiOjfb9aFcK9gdKgu18teu1sVYnvoZ1qcWO+3EFzB8rV4BYJTaDISWzzGtsMrtI2qK0EhlkaX38oTlKS101jG2wQ32VBURRik2oai+dY9q5gh6sdFHlJ/Zhn4jTxyAyVDYcwmHLLGArx8NVgSFmaxQuoXK4VK7PZKGZ0cS5t72wUq8EtFp5GluJrzr93cNzPT565xHPdgZzLlFXtoLy2g5B3IN35PpqOJr6nICJvMDmwOBoIejPxxeHhuVZmGiyNDRjKyvCfPafKe+IhAp5L2MpalhUIs5bwzIkR/u6/XiApyfy/Dx7itXdsXbJRtdKpdpxvEN/SoLLxEFD6CGPf9AWSiRAV9fsxmsup3XQryXiQiYHSR0FvoDTo7p/BYtKxqU69b7c1OKlwmug6756TtqhZmuVqcMva2Eb+Hr5XAqLZjKDXkwgEZqW2rY/wCtggvstCMhhEjqpftvfESeREYsEy9nK1wS1XXCuoJEwNrBCoa711iX2mPHwL6PLU2awowSTJeBBZzk8jGA1PIupMa8rbspjRxYGZPkLefsqqd6UvNPNhdRSH+EbWqL53cFwlvBO+hcftbDRvvw9RZ2T44k/xT/cwM3Yci6NxWcEszsptKHIyLf+JDA8jms0Yq+Z2HwuCgHP3LuLTM0THJ/BOngOUOaEV6xHHuif4p291YjLq+Pif3MjN+xqXXomM1GEtWJpdjTBZKnBUbCHovbxk5/1KMDPaBUBF/QEAaltvQW+0M9H/FInYxne73hAMxxmaCLCtxZWesREEgQPba/GH4vQOZ/pqNEuzWI7o4vnEt1AP3ysBQRDQO+wkg8FZqW0bFd+rGrHJzAVSikTwd59fsIy9fBMgLOrsEJjpIRIYxVXbkbY9yYVkQKv45i910NtsUICzg6LIxEKTqcS0tSNST1uaFcHZQU1py13tBbVCaTCVEV6hs0M4mHJ0WGMV36EJlfgGI/KcRoz5MJrLqd98F1IiTG/XVwBo2vbyZTkkOCtVuUNg+iKKJBEZHcPS2Jj1OJsdX5yWOdSuX5nD2UvTfPLrR9GJAh995/Xsbs/faqjMqsOgFxmZzF2d38DKUNV4GIDp0dJUfaVEBO/kWTUgJ0VudHoz9e13Iksxxi49UZL9bqB0OD+gyhx2tM4NikjLHbozcgfzEpZmYf8ICGK6sS3hTcUnr+GKL6hyh2QgwLRPlSBuaHyvcsTc6gFcvu8aILvcQWewYHE0EPIN5qy2jl9W44lr225bcp/L0vharSgpL998dL7xyAyKIq0pmQPMii5eYYNbYKaPoOcSzqod2MqaF13W6mwkEfOTiC2fcKQrvmvMymxwIvOe+scWfyCqbbkZs60WRZFwVG7FmWpUKxT28jYEUY9/+iKxyUmURGKBvldD2R6V+Pq6z+CfvojFXl+0V5P37wAAIABJREFUFL3VxqURHx//ygtIkswH33ZtQaQXQBQFGqpsjEwGN7xfS4Tymj3o9GamRztL4rTgmTiNIiepqD8w50Gvuul6TNYqJoefJ5qjGriBtQmtsW3nPOJ7zbbqlK1Zxs9XZ7CgN9qzanwVWSIcGMVir00HacS18Io1XPEFlYskgyFmPGpewUbF9yqHpu+tvu0WRLN5EZ1vG4qcJOwbWvBayD9MYKYXR8UWbDmm3GcjU/HNX+Ort9nSXr7xPCq+a7GxDRZGFy8XWmVlsWqvhrTcYQVV30hgFL3RgcGU/8PKamBoFvEdWIL4CqKO1j1vxF7eRvP2Vy97n1p8cSQ4jn9QTVOz5CC+1pYWdDYbAW8PiiKt22rvyGSQj/7nc4RjSf7izQe4dlfd0itlQWONnUhMSmvpNlBciDoDFXX7ScT8cxowiwXNzUGTOWgQRB2NW+4BRWa05xdF3+8GSgctuGL7prnE124xsLO1gotDc23NzNZq4hHPgiJYNORGkZNzZHeZiu8aJ74OBygK3ml1vBsa36scmtTB0tBA+TV7iYyMEhlb2HilBVlk0/lOpKq9+XihAiRDqsbXUIDGdzbxTczy8n3p7DgvnVs43rXY2KZhpdHFQc9lAjO9OCu3pWQoi2OlDW7JRJh41It1jel7E0mJ0akQTpuayrdUxRfAVtbM9sPvSafbLRdatdg/0Q3kJr6CKOLctROpQj12XetQ3zvljfCRLz2HLxjnT1/Twa0Hln64zYVGLbp4I8iiZKhMe/q+VNTtxiIegp5L2F3tWQMUyms7sDqb8UycJJSlQLKBtQdJkrk46KGlzoHdsjDu+OCOGtXW7EKm6qs2uCkL7l/p4ArHbOKryijWBfEFAlMqt9iQOlzl0KQOpppqXIcOAtnlDvby7EEW0fAUnonTWByNOFJWT0thORpftbktFVucqvgqisK/fKeLf36ka8HU6Vqt+MLKo4tHNW3v5rvyWn6lxDfT2La2ZA6jkyFkWeHaXbXoxPyIb7GgEd9wLKV9zkF8AZy7dyC2WtELNsz25VVKrxR8wRgf+dJzTHoiPHjvTl5+Y9uKttdUkyK+Gw1uJYPV2YTFXod38hyJePE+55kxtamtsv5g1tcFQaBp2ysAGLn4sw05yzpA/5ifaFxaIHPQkLE1yxBfTao1P8FNu7/MnvWNe30giul0tLUKbXwRjw+zUYfVvHYsO5fCBvFdBmJTUwh6PYayMlwH1emrbMTXYLJjttUQ9A7M0Y5N9D8FKNS13pZ3E1la41vAyTCn4puyNJvxRwmEE4QiCSZmwnOWVyu+wpKNdsXEkVOjPPrrniWXW0l0cdDbT2C6B0fFFuzlrXmtYzCVoTfYli110BwoVquxLTQwSODC0tO0mr63raGMKqeBgfEAkrw6N1uzvQ690UHCFARRxFyfuxqua3cgGETEGcOaarRcCuFogo99+XmG3UHuv3Uzr39Zfg+2i0Gr+A5vVHxLBkEQqGw8DIqcJqsrhaIozIx1IYh6XLW5Zy0cFZtxVu0g4OnDP3WhKPveQOkwP7hiPlrrnVQ4zXRdcKevreYclmZh/7Da2DZrZjDh9WJwOkuevrZSaBXfmN9PZZl5XV2nN4jvMhBzT2KqrkIQRUyVldja2vCdOYsUWRiwYHe1IUsxwinClogFmB49htFSsejFcD4SWsXXVpjGl7AECsRTzW0DYxl952zLFVCJr8lSsWphC4qi8JUfn+HrPztHMBxfdNmVRBeP9Wna3vyqvaDeCK3ORuKRGZKJ8NIrzMNqW5n1fPbfOPu3f79kxUjT9zbXOqgtNxBPSExMr04qmBZfjAnM2+oQDQunCTVERVVHHz9dOoupYiOWkPj4V1+kd9jHXYdbeMd9u4tyM2isUW8wGxXf0qKifj+CoGNq+KXixJX7h4mG3JRX70a3RMph49Z7AYGRnp+tqI9hA6VHOriiLTvxFQSBgztqVFuzIXVZLQl1dhNjurHNVpNubANV47vWHR0gQ3zlYJAK5/rR98IG8S0YUixGwufDVJ3RwboOHUBJJvGeXJj+o+l8NbmDe/BZFDlJ7aZbEcT8n+ikUAid1VrQU6DOagUFBFmfdnUYGM9MbfcOZYhvMhEmmQitqsxhbDrEpCeSGtfi7gnLjS4O+QbxT1/A7tqMo6K9oHU1uUNkGWQ7EhhFEPVpD8dSQlEUImNjSKEQ8emZRZfVKr4tKeILcHkV5Q42q+qmod+aO5VIkSV8U90QE4ieHlKn/tY4kpLMP37jGGf6prmxo573vn5f0SogdouBcodpI8SixDAY7ZRV7yIamlhxaiNkZA4VDQeWWFKdGapsOEAkOF60ivMGSoPugRkcViMNVbmLUAfnyR1M1kpAIDar4hsNTaLIiTmNbVIshhSJrHlHB8j0G1nk2LpydICrnPiWYgpXc3SYS3w1ne/CC5Zjls5XSkaZHHoevcFGVaqZIl8kAsGC9L2QqQ6LcR2JmB9FkecQ376RDKG4Eo1tp3oyT7+zLbZyYTnRxVq1t2Hz0k4OC/e3PJ2vIktEQhNYbLUFPdwsF8lAJlAlMrL4WAfHA1jNeirLzGni2z+6esRXF1IvkEJt7s8l4LmElAhjQX0Imx1fvBYhywr/+t/HeencOPu2VfNXbzmITizutF9jtR23J0w8UXy7rQ1koF2X3YPPrGg7iiwxM3YcvcFGWeX2vNZp2Hw3gqhntPeXyNLi4TIbuDKY9kVwz4TZ2Vqx6IPtvq3V6EQhHV8sinqMFtccS7NwYG5wBayP8AoNmuzSIsU3iO9aQTwh8Ud/90t++MLMnPjAFW93KkV8azIE0bF1C3qnE0/nwoYxo8WF0ewi4LnM5PALSMkINS03zZnayAfJYLAgfS+ozW0AxEBRJJLxMAPjAfQ6kRqXhb5hb3q8V6Kx7WRP5iIwmEfVcanoYkWRiYbceMZPMtL7C3qPfw3fVDf28jbsrs0Fj2+5DW7R8CSKnFy1xrbZgSqR0dzV6aQkMzoZpLnWgSAI1LrUY3D2w1CpkRj3IE/FSJjCOW/uXvcZACoa9wNqkMVahaIofPlHp/lt5zDbN7n40NsPY9AX/2GnqcaOosDY1OrIUn5X4azajsXRwMzYcXxTC4OJ8oV/+iLJRAhX/b68H36NFhc1zTcRj3qZHHpu2fveQOmQCa7IPWMFYLMY2NFaQc+QN21rZrZWk4wH04Ub7b6i3Wdg/YRXQEbqYJZj68rRAa5i4mvQizRU2zlxKczXf1a8G2dUc3SozjSACTodrgP7ic/MELq8MKnN7mpDSoQZ63sCUWekuuWmgvYpJxLI0WhB+l4AvTVFfMOqZiwW8TI4HqC51s7WFheBcAJ3SmqQqfiuDvGVZYVTvVOU200IwtJSB5gbXZyMhwjM9DIx8Az9Z79L9wv/yvEn/w9nj3yaS6ceZvzSk/gmz2E0l9O0/b5lTTsbLZXo9OaCG9xWW987h/iO5Ca+Y1MhJFmhpVa9YNnNIg6rcVUrvpHhEeShCCAT9C48VxRFxus+g85gpXr3TQgGA/6z3as2vkLxyC8v8NNnL7OpzsHf/PH1WEyl0cdvNLitDgRBpHXPG0EQGTj7aEGzS7OheffmcnPIhbr2O9DpLYxderLg3oJYQuIbj51Ly8c2UHzkCq7IhkM7a1EU6LowdzZV0/mqVmbCnAbo9RJeAbOkDlJsXXn4Aqwf/4kCIQgCH3r7Yd73mV/x/d/2Ullm5lW3FF71mw+NZMyWOoAqd5j87VN4jnVhb5+rJXW42pkZ60KWYtS03IzeYC1on5qHb6EVX9FoRDQaUYKqs4N7aoJ4QmJTnZNN9U6OnBylb9hLbYU1TXxNqyR1GBj34w/Fuf1gE+f7PfSP+VEUZVGCqhHJ4Qs/Yej8D+e8Jgg6zPY6rI46LPZ6LI56LPZ6DKb8fY/nQxAELI4Ggp7LSMkYOr0pr/XydXSQZAV/MMa0L8qMP8q0P8q0L8JM6ndBEPirtxzElsUrcjbyJb6DsxrbtPfX1uDkdN8UkViyZKRtNiLDw8gTEdhfjn/q4oIkuJBviETMT2XDtehMZhzbt+E/e06d8ShQ6lNqHDk5ynd+dYG6Sit/9yc34rAaS7avxg1Ls1WD1dFAffvLGOv7FcMXf8qm3a8vaH0pEcHrPovJWj1nGjsf6A1W6truYKTnZ4xf/i1N216e97rPnhjhe0/2EIokePdrrylovxvID939M+hEgS3NSxPTgztq+PrPztHZ7eb2g81pt6RoeBKrs5GIfwSzrQZRl7luZKQO66Hiq0kd1p/G96olvgBOm5G33FbFN37j4b9+fIaKMjO/d01u79B8kE3jC+Davw9EEc+xTprf8Lo5r2kNbggitZtuLnifGQ/fwkmczmpF9sUAI5NTKkHaVO9kS5N6YvUOe7mxo4FoaBKdwYreUFhVebk4mdL3XrO1mnA0yYtnx/EGY7gcuU8gi60Wi6ORZDyIxVGP1dGQJrlma1VJ9LRWZyNBzyUigVHsrvz8WLVmuDkWNUmZbz9+nqGJADP+qEpuA7ElZThdF9zcvG/xY1Y7JgGii0gdBlNV9Za6zHG0qd7Jqd4pBsf9C1KISoHw8Ai6pCkdXzwfXvdpgHRaW9nuXfjPnMXffZ6Kaw+VfHz5wu0J8+/fO4HJqOOj77y+5FN9TRshFquKurY78LrPMDXyEq7aDpxV+el0ATxuNaK4suHgsmaaalpuwj34LO7BZ6hpuRGjOb/q36le9Tpw4uL6cUJZT4gnJPqGvbQ3lmE2Lk2dWuudVJaZ6bowgSQr6YpvLDRJNDSJPK+xDTJSB6NrcSnFWoBoMCDpDFg2pA5rDy67no+96wbMRj3/9K0uzvStLBM9NjkJgoCpqnLO3/V2G86dOwhc7CHhm9uFbrJWUV6zh/q2OzBmSe9ZCsmgerNbjqG13mZF8qpTX36/mhqzqc5Be6N6Me0b9qHIErHINGZb9ap58Wn63o4t1WyqdwIZYpYLgqhj1w0P0XHrh9l64J00br2Xivp9WOylayJbTnRxODCGwVw+p7L/0rlxvvdkDy+cGefSiB9RJ7K9xcVNHQ286uZ23v6KXfzlAwf4h3ffyBc+cAcfeed1wFznjVzQAlXMDQ1E3ZPIieza2aF5FV9QL84A/WNLS01WCikWI+aexFLfiN3VRiQ4RmJWlLaiKHgnziDqTDhTwS7O3buAtaXzlWSFf/pWJ6FIgne9eu+cz7NUqK2wotcJGxXfVYIo6mndrUoe+s89ipTMPy56ejTl5lC/f3n71hlo2HI3ipxktPfxvNZRFCVNfEenQoyvkkXh7xJ6h70kJSUvmQNotma1BMIJeoY8aYefaHgq7Rpim0d84571U/EFiBnMWKQYrg3iu/bQ3ljGh95+LYqi8Pdfe2lFzTwx9yRGlyurB6nr0EFQFDxdx+f8XRAENu97Gw1b7l7WPpMBlZToCtT4auskUw0x0Yh6Um2qc+K0GampsNI34lU1R4q8avrepCRz9tIUDVU2ql0WNqUqkKvZZJUvtCfysD8/S7NELEgyHsBqn6vv7UrZ2vzDu2/k+596JV/5P3fxj//PzXzwbdfyrvv38to7tnL7wWY6tlTTVONgT3slggA9+RDfyUkEvR7nrp0gy0THslu+DU0EsJh0VJdn9FgZ4lt6y7Do6BgoCtamxkx88XQmvCQSHCMWmaasake6+dOxfRuCTodvDRHf7z5xkXOXZ7ipo4Hfv65lVfap04nUVdoYngxupHutEqzORurb7iAR9TJ88ad5rROPeAh6+lIRxcufQalsOIjFXsf06DEigezNvLMxNh1iyhvBoFdv6cc3qr5FR/flVHBFnsQXVLkDQGe3G4O5DEHUEwtNZm1sg/Xl6gAQFU1Y5Hj6uFsvWF+jXQH2bavhfW/aTyiS4GP/+TxT3sIbABRJIj49PaexbTYqDmkpbsX1YUwGVeK6rIqv1YriU7tKlUQAi0lPtUslPpsby/AF47jd6klotq4O8e0d8hKJSVyzVX0CbqnLr+J7JWC2VSOIhrT1zFKIBFMyB2dG36soCp3nJ3BYjexur8qrqm41G2isttM77F1SDhGbnMJUXZWOAI6MLCS+kiQz7A7SVOOYs/+WWofaXLgKFd/wsHqcWeYQ34zcwTuhujloMgcAndmMfctmgr19WQNilsLlUR+PH/cSjBTHHurc5Wm+8/h5ql0W/uz116xqWlFjtZ1QJIE31SW+gdKjrv1lWOx1TA2/mFWaMx/TY2rRo7J+ae/exSAIIo1bXw4ojPQ8tuTyp1PV3lfcpMqxjl9wL7b4BpaB7gIa2zTs25axNRMEEbO1albFV8DimEd8fVpccelnkVYKRVEICgaMciLnLONaxe8M8QW4/WAzb3/FLqZ8UT725ecLvhnGPV4USVqg79VgaW7GVFON5/hx5GSyGEMGMlKHZWl8bTaQFESdGaMYZlNdhvhsaVKfKscnhoDV8/DVZA4a8W2stqMTBQZWMUghXwiCiNXRQCQ4kZe3ZrqxzZ4hvgPjAaZ9UQ5srynI33VLczmRWHJRXefsQBVLYyrWOYuX7/hMmKQkL5iWN5v01Ffa6B/zlbySqI3L0tiIxV6P3mjHP92T3q/XfRpB0FFWtWPOes7du0CW84pkng1FUfi3757gue4gH/3Scysmv8FIgs98S+3W/98PHMRewma2bGjaaHBbdYiifq7LwyKSBzWiuBNB1FNe27HifTurdmB3teOb6iboWeiAMhuaJ/rvX7eJ2gorp3omkaSNBLhiQVEUzg/MUFVuoao8fwcDq9nArrZKeoa8eAMxTNZqZClG0DeA2VaDTj/3GhL3ejE4HGs+rhggHE0SEtTxaxxlvWBR4ptIJHj/+9/PAw88wOte9zqefPJJBgYGePOb38wDDzzA3/zN3yDL6+vkes3tW3jl77UxMB7gE197iUQyf0P4tKNDTXaCKAgCroMHkUJhAueLl7meSEkdCnV1AFV7rMKCwxRP62khQ3yDfnUqbbWkDlpj257Nqk5as54bnAisyWlcq7MRFDmnf/BsZLMy6+xWTcwP7izs892a6hxeTO4wu9nS0qhVfBfKMgZTMpJNdQsfnjbVOwmEE8z489cxLgeRoZRhe3NTKr54G8l4gGhwnGhokkhwHGflNnT6uXoxTedbqNzhfL+H3iEvRr1Az5CXj3zxyJLR2LmgKAqf+94JJj0R3nDndna3Vy69UpGRJr4bDW6rCquzibq224lHPYxczF19zUQU70K/RERxPhAEIVX1heGex3JeGxVF4VTfFBVOE001dg5sryEUTXJxcGmZ1Abyw9h0CF8wXlC1V4Mmd+i64M4UlxR5gcwBUnHFrvUhc5j2RYiIqtORJsdcL1iU+P74xz+mvLycRx55hC9/+ct8/OMf55Of/CQPPfQQjzzyCIqi8OSTT67WWIsCQRD441fv5caOek73TfHZbx/PO+Ai5s5uZTYbrrTcoXPlg00hU/EtXOOrefnG4wbMBolNtRlLrs0pZwclPoMg6FakScsXsYREd/8M7Q1llNkzY9lU5yAcTTLlLS35Wg4KaXCLBEYRdcZURKUKzcdx/7YCiW+T2gjZO5z7BjY7UMVUW4Og02Unvlka2zS0pXW+pa24R0ZGEE0mjJXqZzNb7qCFVpTX7l2wnnPnDhCEghvcfvxMHwBvuqWSuw630Dvs48Nfeo7AMsjvEy8N8uzJUXa2VvCmu7YtvUIJ0Fitfncb0cWrj/r2OzHb65gcfh7/dG/WZdIRxQV69y4Ge/kmymt2E/L245vM7mc9NBHAG4jRsUVtTt6/Xb0/Hb+4IXcoFjT/3qWCK7IhE188MSfCfr6jgxSLIYXD68LDF2DaFyWiU+/hicD6uiYtSnzvuece3ve+96V/1+l0nD17lsOHDwNwyy238Nxz6y9hRicK/O8HDrK7vZJnTozwtZ+ezWu9jIdvdo0vQNnePYhGIzNFJb4pH9/lSh2AcFidYm+uzEy1l9lNVJWbsej8mKyVqxKv2315mqQk07F17meoVaLXZoNbfgluspwkEnJjsdchCOqpFY4mOHd5mi3N5ZQ78vMB1tDW6EQUBXoGPTmXSQeqVFUh6vWYamuzprcNjasXpmzEV/vsSxlkocgykZFRLI0NCKL62TgrVeeGNPEVRMqrdy1YV2+zYWtrJXCxBzmeH2md9ER47vQYrfVO2mpN/Nnr93H39ZvoG/bx4S88hz+UP/kddgf40g9PYzPr1Thi3ZVRiDVuVHyvGFSXhzekJA/fRUrO1VnPiSguwPosHzRsuRcQGOl5DEVZOMOquTl0bKlK/V+NKAobOt8iortfvQYvp+K7qc5BVZmZ4xfcGCyZ+97Cxrb1k9oGMOOPEtWtz4rvomZ0thRpCgaD/Pmf/zkPPfQQn/rUp9IaUZvNRiDPN9zZWTwiWChy7fuVB0y4p/X88Kk+wv4pbty5OLFMnFMrTn2Tk1xe7P1saiHS08vRJ59EXOHTW2dnJ/GUNvJ0bw/CQH9B6yenVQuzmakYTgcEp3vo7MxY3TSWxTDrkwQi+qJ+R7m29cQJ9eS24p2zTCKkNi49d6wbIZxfI9mqQZEAkanxi0xFFr6v9PtIekCRCUUN6b91D0VISgoNZdKyPt9qp57eYQ8vHT2WVR+cOHUKgAGvh+HOTuJ2G/LoKMeeeQbBmrFTu9A/gV4nMHS5m5H+zHY6OzsJBlQ9etfZflrLSkN+ZY8XOR4nYrXO/Rx0ZakKmgz6Gk6ezh4Tm6iuQrl0mc6f/gxx09JOCr864UOWFTpadAiCwPHjXVzXpjA9ZeNYr4+//OcneOsdVdjMiz/sJSWFrzzuJhaXuO+mCoYudzO0uNyy6Jj9eVlMIn1D0wuOJUWWiX/1G4hb2jHcdsvqDnARXMnrfklg3kE8co4TR74O9kxlt+vFxyARAvNWuo6fKP5+Ta1EQ5fpeu77YJ7rJ/7UUZX4CtFxOjvVnxsrDVwY9PDs80exGBd/UFvP39Fqjb2rW71+esb76HQX3tDaUqWjqy/Kb1+6TGPq67jY5wYhU9SQU82/M9FY1ve11r6nU93+tNSh98wZ+g3Z6WSpx72c7S/pwjw2NsZ73/teHnjgAe677z4+/elPp18LhUI4nc5F1s7g4MHiTf8Ugs7OzkX3vW1HmPf/2zM8ftzHvt1buXl/7rCAcz/7OR5g/223ZuKAs2DMPcWlnl6aonHqV/C+tbGf/Pb3CBkMHLzuuoK7yN2BED0//yXR1PPJzs31VDZmxjQ8nbJKszYV7Tta7DN/5Nmn0IkC9989N961riXId595Eknv5ODBlXVElwLdzz9HJDTB/v375lTGZ7/X6ZFj9Pugpb2D6mb1b89fOgFMc9/t+wqywdHQ0XucX700SHXjVtoaFlYCLj7zHJPA3ptuxFJfz+VTZxi92MO2qmpVIoDqOzvz3Z+yqd7JtYcyIRDa2GVZ4T9/+TP8MX3JzlNPZxfngKaOvTTP2sfwhVEmBp4GoHnLjdS0ZN//dDzJ+RePUpeU5qyfDdF4ks/84HGcNiNv+4ObOH3qRPp9HTqo8MXvn+Kx5/r57nNB/v5Pb1q0Ev+VH59hzJPgrsMtvO01y/NlXQnmn0utz4W5MOih45r9cyyEImNjdI2OIkYiHPjLh1bVbWI+JFnh0ScvEvBO8MevXzskvBiQ5Wvofv5fiIZ62Lb3ZTgqNtPZ2YnL5sMTgB3X3IOtrPgWd/HoZs48+ykM0gV2778fUdSnxqPwmR/8nJoKK3feel16+YvTF3jkl+cRbI0c7MidILnU/XEtY7XGHookmPz2Y+xur+TwMkN04sZRuvqO4qeONnM5eoONnYeun7PMdFLmPNC0fRtN897XWvyeXuo/mZY6NFZULhgzlH7ci21/MUK86KPg1NQU73jHO3j/+9/P616nppHt2rWLF198EYCnn36aQ4fWTprSclDjsvKxd12P1aznn7/dtaizQGxyCp3NuijphVm2ZkV60kkGA+jttmXdzDRdcMCjdrTHY3P9Whtd6pSvO1B6A+pgJEHvkJdtLa4F8bh1lTYMevGKSh0SSZlpX3bLLKuzEUVOpqOdsyGsWZmloooVRaHrghu7xcDWluUl8Wjr5WpwS8tvqtQptLSzwyy5w8RMiHhSpiVH0IIoCmyqczDsDpAsUSf4bCuz2ZgdWVxes4dccO5SSXw+Ot/fdA4TjCS494ZWjIa5FV1BEPjT13SkG1w/9IUjeALZdeVd59388Kk+GqttvOv+hdrjK4HGajuyrCwIKIiOqw2UCY+HyHD+YSvFRiIp8+mHj/HwL87z05c8Oc+n9Yq0ywMC/We/i5SMgxyfFVHcXJL9Gs3l1DTfSDzqZXLo+fTfL4/6CEYSdGyeKx1L63yvUrlD4GIP0pn8JIorxYVBD4qyPJmDhmu2VqPXCXR2T7Dt0LvZvP+PFiyT8KnXeOM6aW6b8Uevzua2L37xi/j9fj7/+c/z4IMP8uCDD/LQQw/x7//+77zxjW8kkUhw993LC2VYS2hrKONdr95DUpJzNgQoikLUPbloY5sGU3U11k0t+E6fRYqt3HMzGQyhtxfu6ACqPhJADqnuFYnoXOJbblZvoH3u0ut7z/RNISss0PeCqrturnUwNB5AyrPZsJiQZYV/+NqL/K9PPIHbE17wej4637Sjg70OUJtOJj0R9hdoYzYbW5sWd3aITU5imBWokrE0yxDfofHcjW0aNtU5SUpKyayyIsOqfMXSNLehw+5qR6e3YHe1YzTn1rYZysqwNDfhP39hUatARVH4yTN96ESBe29szbqMIAj8r/v38qqb2xmaCPB/vnAEzzxHC28gxme/04VeJ/BXf3howYPalUIunW90POM44kvJX1YbsYTEJ/7/lzhycpQKpwlJhp88c+mKjKWUsJU1U9d2G/HIDCO9j0F8OBVRfKCklfa6tjsQ9WbGLz2ZtlVL63vnXVO3NpVjsxil43cOAAAgAElEQVQ4fsG9Jp1yVorRn/yUxPd/ROBiz9ILrxCZxrblE1/N1qx32EdYsma91iU86yu8YtoXJWlUC2bJq6m57cMf/jBHjhzhm9/8Zvrfjh07ePjhh/nv//5vPvnJT6JbB35z+WBbqrKWy8g/GQwiR6N5EV9QU9zkeBzfqdMrGpciyyRDoWUbWutS1WkhkL3iqyTUk/r0QOlt6bSLtObfOx+b6hzEkzITM6sft/mjp/voPO8mnpR58ujQgtetjlSCWw5nB0VRCAdGMVkq03Zcnam0Ns3OZjnYVO9ErxPpHVrY4KZIEvGpuYEqloaFxFdzdMhV8QVobVAlS5dL5OwQGR4BUcRSXzfn76LOwM7rH2LzNW9dchtle3YjR6OE+nKTqeMXJxmaCHLzvkYqy3JbSqnuLnu4/9bNDE0E+evPH0nbucmywr98pwtvIMZbX74rbfu3FtBYrRLf+c4OWsUXwHvqzKqOCdQmzr/98gsc657gwI4aPvf+O7CZRX7+fD+hIoWHrCXUt9+F2VbD5OARiKiVx4oVhlYsBb3RRl3rbSQTISb6nwIWNrZp0OlE9m2txu2JMDp19cUX1939+wAMPPxIyfelBVdsX+asnQbtPpCrCh9PpbatJ1cHc7l630gGr6KK7+8SGqrt6HUCgxPZb/z5ODrMRsUhVXeyUlszKRwBWV5xxVcXTYKgJxGb+/6iITcxycS4R1pQ9So2TvZMYjTo2LEp+wVES3BbjRSx2egd8vKNx85R7jBhNup48ujgAos7i6MOEHJWfBMxH1IiPNe/97xKRg5sXz7xNehF2hqc9I/5F3hOZwtUMZSXo7Naic6SOgxpVmZZPHw1tNWrFYhShYhERkYw19QgGheGPpisFeiNS1v1OXct7eerVRjvu7l9ye0JgsA77tvNa27bwshkkA99/lmmfRF++uwlOs+72b+tmlffsnnJ7awmcoVYaMRX77DjO30GRcrfn3ylCIbjfPRLz3O6b4ob9tbz4T86jN1q5PrtdsLRJD9/vn/VxrJaEHUGWnerkgfkEPbytlWxg6xpuRm90cHEwNNEwj7OXpqisdqW9SHvapY7lO3Zjdjehu/kKbwrLC4tBklWuDDgobHaPsd+czlI25p1Z/8+1pOrgyQreANRbBVlIAhXl53Z7xL0OpHGajtDOUIUZgcF5APH9m3o7XZmjnauaKpJe5JajocvgN6mVnxNchyDyUk8mpkyl6UE8YgHSVSJaN+IL+s2igGPP8rgeIDdbRUY9NlnCbRwhcFV1PlGYkk+/fAxkpLCX7z5ADd2NDAxE+bspek5y4k6I2ZbDeHAaFZLoUxwRUN6u2cvzdDeWIbLuTL99NbmcpKSwuV5dmPaw5h5VqCKIAhYGhuIjI2nyc/QRACjXqS2IvcxtKmEXr4Jf4CEz4+lOXfjaD5w7t4JgP9cduI7MhnkWPcEO1sr0jM4S0EQBN7+yl287o6tjEyG+MB/PMvXfnqOMruRv3jzAcRlSlRKhbpKG6IoZJU6iGYzFdcdRgqFCF3uX5XxeAJR/vrzR7gw6OH2g0184MFD6fP70FY7FpOeHz/dRzyxekR8tWArb6G6RW3eczWsTq+LTm+kYfOdyFKci2d+TiQm0bEl+z1J8w3vugqJL4D+9lsBGHz42yWTcwyO+4nEkivS92poqXVQVW6h64I7a6pewusFQcCQp2HAlYQ3EEVWoLLcit5mu7o0vr9raKlzEolJTHoWNmRo4RXmHKlt8yHodJQf2Ed8eprwwMCyx5Tx8F1exVc0m5ERcIhJTJZykvEQsqxqJGPhKUBJJ7YtFpSwUmS0aLk/v01axXd89U6i//zBaUanQtx/62YObK/hzsNqR/YTRwcXLGt1NiJLMWLh6QWvpaOKUxXf071TJCV5RTIHDbkS3HLNQlgaGlASCWKTk8iywpA7SFONY1GdsdNmpMJpLgnxnR1VvBKYKisx19XhP9edtaJZSLV3NgRB4K0v38nrX7aViVS080NvOrDiB5ZSwKAXqauwzpE6KIpCdHwCc10t5R1qVG4pq2AaJj0R/vpzz9I/5ufeG1t56E0H5ngcW4wi997QiicQ4zedC+VDVwN+dKqBr764l2cv5vegNf6Lxzn38U/k7UedDVWN12GyVJLwHsdliWbtmQCoqbDSWG3ndO8UieT6SljNB2JjAxXXHSZw4QKezq6S7KMY+l4NgiBwcEcNwUgia6pe3OvD4HSui7jiaZ86O1xZZkFvt19dGt/fNbRoFceJhcQrQzLyI74AroOa3GH5J2U6tW2ZGl9/KE5MNGATJIymMkAhEVPfn+ZQUFmlVin7Skh8T/aon981OS7SANUuCxaTbtWcHZ45PsITRwfZ3FTGW1+uTqPvaa+kvtLGsydHCUfnahO1pJ1scof5Fd9jKZnDwR21Kx7n1uZUgtsC4pt9FiLj7DCG2xMmFpcWbWzT0FrvZMobWXasby5ojW3WppURXwDnnl1IoTChgbkPJsFIgiePDlJVZuaGvfU51s4NQRB48N6d/Nnr9/G+N+7j0M6Vf2+lQmONnUA4ng7hSPj8yNEo5ro6yjpUZwzfydI2uI1Nhfjg555hZDLEa27bwrtf05G1Ov6qW9rR6wS+/5veK9K0Wko81TXM4y8OMegt4wdP9RGN52661DD22M/xHOtk7LFfLHu/gqijYcs9CMjcvmWAvZtzX1P3b68mGpc4PzCz7P2tZbS85c0gCAw+/AiKXHxyr+l7dy4jsS0btPuBJoObjYTXuy5kDpAhvhVOM3qHg0Qg+0z5WsUG8Z0Fbao9m86xUKkDgOvAfhDFFaW4adqZ5VZ8B8cDREWjKnVIdZImUg1uGeLbiMthone4dFKHk71T2CwG2htzC/cFQaClzsmIO1jyCsXETJj/ePQEZqOO9//hobQnqiAIvOzaZuIJiWdOzE1Ay0QXLwzYCAdG0enNGM0uFEWh87wbm1mfU89cCJpq7JiMOnrmNbilH8ZqchDfkZFZ+t6lj5/W+tJU3DNWZk1LLLk0ynarDyjzbc2eeGmAaFziFb/Xjn6ZyWqCIHD39Zu48/CmFY+zlNAa3DSdr+boYK6rxehyqe4X57qRE6VpKhsc9/PBzz2D2xPhD+/ZwdtfuSunm0FlmYXbDzYzOhXixTNjJRnPlcDoZJDPPXoCi0lHR6sVbzDGL55ffGZPikQID6nXjuHv/U96Nm85sFftZjxgp6NhEoM8lXO5/dsXb6ha77BtaqH61psJXe5n6sjzS69QIM73e7BZDDTVLK/wNB/XbK1CrxM42j2X+MrxOFI4vG4cHbRG4MoyMwanHSWRQC6Cg9VqYYP4zoLWXJWr4ivo9QU9kRmcDhzbthK4cJGEf3lkYqUa34FxPzGdEX0ilqr4ZizNoqGUfMNaw+amcqa8EXzB4h+849Mh3DNh9m6uXNLWq6XWgSQrjE5lnzpx//o3BHv7VjQeSZL5zMPHCEeT/MkfdKSJhIY7DrUgCPDkPLmD1akSyvkVX1mKEwtPYbHXIwiq/tI9E2bftpqixNvqdCKbG8sYmggQjWWqSrF0XPFc4mue5ewwlIejg4ZMdHFxH4A0X9mVSh0A7NvUmOPgLGcHSVb4ybOXMRp03H392iatxUC6wW0yNXMzi/gClHd0IMfjBC5eLPq+e4e9fPBzR5jxx/jjV+/hjXdtX9LC6w9u24IgwP/8pmddVYVyIZGU+MeHjxGJSbzntddwz8EyLCYd3/9ND7FFtMzB3j6QZQz/l73zDIyrPNP2daZ39d6ri9zlDjbGpodU6lKyX8JusiGFsNlsGiQk2fTeGxuyIaGHECB0jLENrnKTbMtW721Up9fz/Tg6ozaSZqSRbNm+foE15Uw753mf937uOy4Ov91O29+fm/ExnG0e5PUz0ne9rXby7vHyIqnQulALX4Cc229DUCppfuyJmA519tvcdPQ6WJyXEDOtv0GnZnlRMvVtg3T3jdhmLjxHB0kOmhSnQ2WSri0LSe5wqfAdhRyiEG64ytPdgzYlGUER3VuWsLYcgkEGZhhjOVuNb1OnDY9Cg+D1oNJIjyFbmrmdPQgKFRp9PEXZUlFcNwdd3+M1U9uYjUYuvprDODu42tup+dkvOfvTn8/qAvr462eobupn66osdqybaDifkqBnZUkKpxv7aO0eOQ6lSofWkIxzqG3M87vsnYAYkjnEwsZsPMU58QTFsQOIHqsVpcEwYVGkz5S2+l1t7aHubSRSh4JhS7PGGHd8Xa1tqOMsqC2z75roMzJQaLU46kcK34MnO+juc7J9bQ5mw0TXiAuN8ZZmsqODLl2yiotbKYVtDMbY1uxUQy9f+c072F1ePnXLqogdL3LSzGwoS+ds8wBVdRP18QuNR148RV3rIFevz2VbeQ4GrZIbLy+k3+bh1X2Nk95P9pzN/8iH0SQl0v78i3h6ZyZBOFFrpa43nqAmhyFrNba+8M0AvVbFkvwk6toG56SpcT6gz0gn9aoduNvb6X5rV8wet7pR2mGLxWDbaGQp1v5ROyALydEBRkkd4nSozNL5yLeABtwuFb6jUCoEslNNNHfZx9hZBTwefIODUckcZGRbs5nKHWar8W3qkDq+AMqgZMficw9KAzGObnSGFARBEfIqnYsBtxMhfW8Eha8sNwmz+Og/Ii0eXC2tM+76VtVZefqNs6QmGrj35pWTdquulofcDo7v+mYR8LvwukdkB85hfa882FYxvI21JoaFr6zzlQfcRFEMLcbGo9Tp0CQnhzq+KqWCjKTpdwyyU00oFUJMO75Brxd3d3dMZA4gDY0a8/NxtrSGBoT+sXt4qO3ygpg8x/mOHGIxaeFbVgYKxaw9xEdzoraHr/5+Hx5vgP+6szzqzvpN26VO/TNvzX3gwFyyr7KDF/bUk5Nm4mOj0vzev7UInUbJ396qmdTBQi5845YtI+f22wh6vbQ8+dSMjuNErRWFIJC/9EYA2mpemrQZsHpRCqIIx872zOi5FgI5t92MoFbT8sRTMZP4xHKwbTQblmUgCLBvTOG7sMIrRqQO+lBtspCcHS4VvuPIS7fg9QXoGr0NYZW6FDMpfA35eWiSkhg4enRG2zD+WWh8RVGkuXMIpV6yNFMEpPQpr2cQn2eQYMAbcnQoypqbwlcURU7UWkm0aENbtFMx4uwwsfAdOHI09N89M1jZ25xefvTXChAEPn9nOUa9etLbblyWgVGv5q2KljHWMyGd7yi5g8s2ElXs9vqpqu+lINMyZYBCtMjODvKAW8DhIOByTfqd1Gdm4O3tpaOjTypoI5BcqFVKslJNNHUOTfAxnimu9g4IBidEFc8GY2EBBIM4mpqpbxvkZH0vq0tTQlKlC514kxajThWyNHN3doJCEVoEqUxGTEWF2M6cJeCafWRwa7eNbz9ykEBA5Ev/uo6tq6NfxCzOS6SsMIkj1d00xFhKM1909zn52ZNH0agUfOHudehGpfnFmbS857IC+oY8vHYgvNbXfrYGdUI8muQk0nZciT47i67X3wxp4CPF7fVzpkmySkxJLSQ+dRmOwWYGe8JH+IZ0vpOkkl4IaJOSyLjhOjw9VjpffT0mj3m6sQ+FQMTWiJGSaNGxOC+RU/W9oS78wpM6uDHp1WjVStTDHd9Lhe8CJjeMl+xkQ0SRIAgCCWvL8dvsM4pXnI3G1zrgxuH2o4sbLji9AiDgcw+FBtt0Ruk1JcfriDNpYu7l29xpY8DuYUVxSkRxnvFmLWaDhuZx2+1Br5fByir02Vmo4+Pp2b0nqpW9KIr84qljWAfd3HHNomlX8Rq1kq2rs+gb8nB0VKckFF1sG134dgACelM6VXW9+PzBWYVWhCMjyYhRpwoNuE03bCnraQ2OgYhkDjL5GZKlX7jY5pkQKyuz0RgLpc6uo6GB5/dInf/3nWdBE3OJIAhkpZro7HUQCARxd3ahTUlGoRpViK1YjhgIMHS6elbPZXd6+Z8/HsDh9vPpW1exYVn0jhkyNw93ff+2s3ZWx3Qu8AeC/OAvh3G4fHzsg8tDkqzRfOCKYrQaJc/srJkQNuOx9uLt68NcWoIgCAhKJXl33QnBIM1Rpo+dbujDHxBD/r1ZJdcDAm01LyMGJzZXCjPjsBg1HD3Tc0ForCcj+6YPotDpaH3qGQLu2YUx+fwBalsHyM+Mm5O48o3LMgiKcOCkpM9faFKHvkEXiXGS3aPc8V1IIRaXCt9xyENAowfc3N3RpbaNJ3GtFGXZd+hw1Pf12x0gCKiGo4ejQe6aGhOkH1PA6UKtNeP1DI4Mtg13fAVBoCg7nu4+Z8gmKRZEYmM2GkEQyMsw09HrGDMoMnjyFEGvl4S15aRs24rfZo/q/Xx1fxP7KjtYVpTEzTtKI7rPVesmyh0mdHxFEae9A50xBYVSHZI5lMfYDkuhECjOiafd6sDu8k37nZSdHRK9g1EXvhC7IAt5it2QExupA4BpuPDtq67l7SNtZKUYY77QON/JSjHhD4h0dPTj6+8PyRxk4ldI2/ADs7A1CwSCfP/RwyHLsu1rJ+rho6F8cSp56Wb2HG8bs6O2EPjrK9WhuYBrNoSXecSbtVy/KZ/eQTevj5NI2Wukpoe5dOTck7hxPeZFpfTu24/tTOSDiJV1sie69NvXGVNJzlqH29FNb8dESZ1CIbCqNIW+IXfYwe0LBXVcHJnvuxHf4CAdL740q8eqaxvE5w/GXN8rI+t891VKcoeFJHVwe/w43H6SLGML30sd3wVMyNlhVMdxJh6+o4lbsRyFRkPfwUNR39dvt6MyGmdkai13reOThwtfhxO1Ng6fe3BCxxegKEsecIud3GEkSz7y9y43zYwojkTtAvRXSDKHhDWrSb1yGwDdO3dF9HjNnUP84R9VmPRq/vNfyqd1lpApyYknL93MgZMdoS0plcaIRhc/UvgGHQT97lBUcUV1Nwadak5OmLIOu65lAK916u+kXPgm+YYicnSQCVmaxajwnYuOryEvF0GppLPqDP5AkPdeXnjeJazNNbK9UttZaVtddnSQMS9ZjKBSzUrn+8cXT3L0bA9rl6Tx4fcsnfnBDiMIAh+6soRgUOS5txdO1/dIdTfP7KwhI8nIJ2+ZfC4A4ENXFqNRKXj6zZoxlozybp/sSgLDi/x/vQuAxj//JeJu7IkaK0qFwNKCpNC/ZRRdjaBQ0V77GsHAxJ2wNRe4rZlM1gfeh8pkovXZ52ZlFzdX+l6ZjGQj+RkWjp3twen2nTOpg93ppX8ouu74aH0vjMgwLxW+C5i0RAMa9dgQhZl4+I5GqdMRv3oVrpbWUAcsUvw2+yyszKQvYlK69OP1OxxodHGIYgD7QAMAWsPIawoVVjGSOwQCQSrrrGQkGUlNjLxjHXJ2GPUZDBw9ikKnw7J0Ccb8PIxFhfRXHAmdMCbD6wvwg79U4PUF+Mxtq0hJiFx3KwgCV63PxR8QefvoyOdmsGTh99rweYYgID2/3pRJe4+djl4HK0tSZuwlOxUlw1qzmtaBkY7vJPKbkY7vUEi+Ewnye98Qq8K3tQ2FRjPj3ZJwKNRq9DnZKLrbMWkVbB/uzF9MyANu1gYpEW18x1ep1WJevAhHQ+OMrBRfO9DE87vryUkz8/m7Il8sTsfW1VmkJOh57UDzgnAZ6Bty8+PHK1ApBf777rUYdJPPBQAkmHVctzkf64BrjB2i7WwNCAKm4rGSnLiyMhLWljNUdXLMDMNkON0+aloHKM1NGLMFr9HFk5p7GT7PIB31b0y436pS6Txx9MyFO+AGoDIaybrpgwQcDtqe+8eMH2ckuGJuCl+Q5A7+QJCK6m5J6iAIqOPmd07hfx45yL3f3xmyJ4uE0Y4OQMitRx7EXwhcKnzHoVAI5KaZaO22h5KGPD09IAhok5OmuffkJG3eBEDvvv1R3c9vt8/YyqyxYwiNSkFSqlQw+R0O1MNevi5bB2pdPEqVNnT7WDs71LYO4HT7J43UnIzQgNuwpZm7qxtXaxtxy5ehUEsXntTtV0IwSM/bu6d8rD/98xSNHUNctymfTcszo34N29bkoFQIvHlwJHJ1jNzBPzD8bxmj0trmZtu9JFuOLu6fNK5YRpucTEChJNE3REZy5AunlHg9Rp0qJh1fMRjE1dqGPisrahvA6bDFpaEWA9ywyDgnGrzznexhSzN7m7RVOr7jC8NyB1FksCo6W7OT9b385m/HMRvUPPjRDdMWe9GgUir4wNYivL4A/3ynIWaPOxcEgiI/+msFg3YvH7mxjOKcyLpxN11Zglql4Ok3z+IPBBEDAey1dRhyssNK1vLuvhMEQer6TpM+drK+l2BQZEXxxN99esEONPpEOht20t81ttOfFKcnL91MVZ11UteJC4WM91yPOiGe9hf+iXcg+iaOKIqcbugj0aIlNYpGSbSMljv4BgZQW8zzGldsd/k43dCL3eXjl08fj3jHoXdUeAWM1vhe6vguaHLTLfj8QTp7pa0ST08P6vj4UNE1ExLXlSOoVPS+G3m6jOjzEfR6Z1T4BoIiLV02ctLNqIc7xgGnE41uRDw/WuYAkn+t2aCmPkZevrLMIRIbs9GMj47uPzIic5BJ2Xo5gkpF95tvTfqDPdXQO2w9ZOae95VFffwg6fbWLkmjvn0wJAEZiS5uHen4mjM5EvLvnZu425QEPXEmDbUtA3h6rAgqFZqESSaOFQoG1GaS/UNRdeskjbWF9h77lGb8keCxWgl6veizo19wTIUoipxwSCfdTckX9kV8MjKSjQgC+LqHJUthCt+4FdH7+Xb3OfnO/x1EFOGL/7ouqkVTpFyzIQ+zQc2Le+vHBLKcbzz95llO1FrZUJbOe7cURny/RIuOazfm0d3vYufhFpwtLQTd7jEyh9EY8/NI2XYFzsYmenbvmfKx5XPq8jCFr0qtp2jVv6JQqGmsehKXfWw62OpFqXj9QU7WL3wv5alQarXk3HIzQbeb1meejfr+3f0u+m0eFucnRjSQPVMKMi2kJRo4fLoLb//AvOt7T9X3EhRBpRQ4fLqLtypapr8T0mAbENL4KvV6BKUS/9Clju+CJjTg1jmEGAjgtfaim4Gjw2hURiPxq1fiaGjE1d4+/R0AhidTZYPoaOjsdeDzB8lLt4SkElLHd2QrRWcY25mUB9w6eqUBqtkiD7aF605MhdmgIdGiC8lNBkKF76rQbdQWCwlry3E2NeNoCN85kofS/uNDy9FpZt4VDHn6Dm9dykEVTls7+PtRqg0EFUYqa63kpZtJjp+bLoEgCBRnx9Pd78Ld3YM2OWnSTmrfkBuryoI64MPXH10HPz/DQlCEllkGWbhiGFU8mlMNfZx0Se+xsjvC39IFhkatJDXBgHJAKmLGSx0ATCXFKHQ6Bk9ENuDm8vj55h8PMGj38rEPLo9Klx8NOq2K91xWiM3p47WDU8f8nisq66w8/mo1yfF67rt9ddQF0M3bS1ApFTz1xlkGq6XBNfMkhS9A7h23IahUNP/1iSndak7UWFGrFJNqTw3mTPKW3UYw4KHu2J/w+0a2sEdszS5suQNA2jVXoU1NpfOVV0NSxUg5MrxztyR/5ju8kSAIApuWZ+B1eaS44rj5dXSQhyQ/efNK9Folv3+uKiLJw3ipgyAIqEymkAPVQuBS4RsGWefY1GnD2z+AGAjMWN87mmRZ7vBuZHIHcdiDcyYdX3mrOi/dHNpeCwxrfGXGd3xhlM53lnIHry/A6YY+8jMsxJm0099hHLnpZnr6XdjtLgZOVKLLzJxwcU/dfiUA3W++NeH+/kCQfZUdJFp0LCucnb60fEka8SYtbx9pxecPoNZaUGlM2PsbIOjAYM7kZH0vXn9wzrq9MiU5CSjFAP6BATTJk7+upk4bvRrpexzxQmuY/EzpOzJbZwe58DXE0MMX4IU99XRrpU63o/783i6fS7JSTRjdQyjN5rBb6AqViriypbja2vH0Tt3lCwZFfvxYBY0dQ1y/OZ8bNs9tGMiNlxegUSt57u06/IGpt/fnm0G7hx/+Zdjv+67yGaUBJsXpuXZjHl19TmrelYJ3Rjs6jEeXmir50HZ30/nKq2FvM+Tw0tAxyJL8RLTqybfEE9NXkpZ/JR6nlYbKxxBF6f0tK0xCo1Jc8ANuIM0B5Nx+C6LPR8tTT0d8P1EUeXlfIwqFwJZVsd2pCsfGZRkYA9J1fr47vpV1VlRKBVtWZ/ORG8twuHz8+pkT00oeescNt4Ekd7hkZ7bAGen42qbVUkZD4vp1CEol1mkK3+bOIe762ss0NUmSgxkVvsPdutx0C0qj3PF1hjS+MGJlNppYRRdXN/Xh9QejljnIyDrfhn1HCbrdY7q9Mgnlq1HHWejZvXdCl+R4TQ92l4/LV2bOeuJfpVSwrTwbm9PHwZNdCIKAwZKN3ydJYfTmzFBMcSzT2sJRkhOPefh5p9qFaOmy0a8eLnzbojPIz0+PjaWZM9TxjV3h29PvYl9VB9nZKegyM7DX1V/Q3qRTkZ1kIN5nR0ic/Nw0El88tbvDY69Ws7+qkxXFyWMSyeaKOJOWa9bn0tPvYu+x6L6fc4nD5ePHjx2hb8jNXdctHuOcEC03XVmCSilgO1uDQqvFkDu1HVz2LTehNBhoeepv+J0T7d6q6qyIYniZw3iySq7DklTKkLWa9trXANCqlZQVJtHYMRSazL+QSd12hRQS8sbOiBf/Z5r6aWgfYkNZekwDiCZjcX4iaVppYTKfha/d6aW+bZBFeQlo1Uqu3ZjPiuJkDp7q5O0jUw/g9w26USiEMQ0ttcWM326fVqN+vnCp8A1DSoIevVZJc+fQrK3MRqMymYhbuQJHXR3urq5Jb/dWRSuDdi/VtVJYwUykDnLHNz/DEuoG+Sd0fCcWabHq+B6vGes1GS1ydLH1kORLmVC+ZsJtFCoVyVu34h8aor/iyJi/7Rm+mF6+MjZF11Xj5A7ygJv03xkcqe5Cr1XO6kIZCcU58cT5pcJ3qo5vS5eNXvXwIGNbdB3fvE1iUfYAACAASURBVIzh2OjZdnzb2kAQ0GXMPPRgPCdqewgGRa5an4uxoICAw4Gn+8Lfug1Htt6PkiAe0+TJUnHLpy989xxt48k3zpKRZOQLH143J44k4Xj/FUUoFAJ/e6v2nC9eAoEg/3yngY995w2OnOlmdWkKN105uTQhElIS9Fy7Op14Vx/+tOxpB5fUFgtZH3w//qEh2v4+0ZFgxBpy+nOqICgoWHHn8LDbm/R3SXIXWe5w7AJOcZMRlEpy77hdCgl5PLJo6JfelXaQ3jPHOx4ySoXAqkypgOwPxm6IdDpO1vciiiPfJYVC4NO3rkKnUfK7v1dOaXHWO+giwawdMzuiMpkgGCTgnH1S5HxwqfANgyAI5KSZaeux4+qSThAzSW0LR/LmjcDUcocDJ6VJbeegtOqfWcd3CKNORVKcDkGpRKHTEXA4USg1KFV6FErtGL2vTFqiAaNePWtnh+M1PSgUAssKZ1YIynKT4NlTKDQaLGXhfUTTdgzLHXaOyB18/iD7KztIjtezKC82cZN56RZKc+M5Ut1F76ArlOAG4Awk0NbjYEVxCmrV3P6kEi06MtVSwMhUi7HmThsDw4ucaKUOBp2a1ETD7KUOLa3o0lJRaqOXukxGQ7t0TMXZ8aEgi4tV7pCKdJEZ1E5uV2fMz0NlsTBwoipscVnbMsBPnziCXqvigY+ux2KMflt/pqQnGbl8ZSaNHUOhHZP5RhRFDp/u4tM/eovfPnsCnz/A3dcv4Ssf3RATb+jrchUIwGm/OeQSNBWZ77tRciR4/kW8/f1j/nai1opWo6QkJ7JzmkptoHjV/0Oh1EjDbrbOEZ3vBW5rJpO0aSPGwgKse/biaJxaTz5o97DnWDtZKcYZN2xmwqIkaf6kbnD+uqWVdZL0aXnRyOtMTzLy/96zFLvLx6//Ft7lQRRF+obcIUcHmYXm7HCp8J2EvHQL/oBIX7NUhMai4wuQuGE9KBRYJ3F3aO+x09JlJ96kRR8YDk2IsvD1+gK0Wx3kpltCQxkqoxG/U+oUphdsI6Nwe9iBDUEQKMqKo93qwOme2YCb2xekpmWA0pz4GVsh5aSZMfsd6Pq7sSwrm7R4MhbkYyzIp//wEXyDkjzj6NluHG5/TGQOo7lqXS5BEXYebhlV+Co40SidsGKd1jYZeTrpc/EYww9DiKLk6JGQmojKbI664wtQkGFhwO6h3zazLVGfzYZvcDCmwRUAjR3SZ5yXYQ5FF9vr62P6HAuFeK+0COhhco9sQaEgbnkZXqsVd0fHmL/1Dbn5n0cO4AsE+fxd5aHwnvlE7qr+7a3o49xnS0P7IF/93T6+/vB+2rrtXLsxj9996Spuvap0Sg1tNKg6pB2is8G40C7UVCh1OnJuu5Wg203Lk8+E/r1/yE1Ll42ygqSoFtd6cwb5ZbcRDHipO/YnspKUJFq0HD3bTTCCQnyhIygU5N11B4gizY89MeVt3zzUjD8Q5LpNBXPq5jCedI3kTFPV5Zm3nY/KOmlIcnxj6PrNBSwrSmJ/VWfY7+uQw4s/IE6Qgci70gslxOJS4TsJsqWWvUOSJMTKgF9tsRC3fBn2szUhGcVo5Ozuu65fjEUhFThBbXRao7YeO8GgOCZPXmUyEnBIHeT0gu2kF2yf9P6zDbJo6vZIXpMz1PcC6LUqVgjS1l44fe9oUrdfiRgIhKyA9oZkDrEdTtiyOhuNSsGbh5pRa+PR6OJBlcjhM9LquXyeYnNTFFIx2uYNv6jot3mwu3zkppvRZ2Xi7uyaclI8HHmzTHCTi+1Y6ntFUaShfYj0JAMGnRpjoWQxNZmrx4WOclAy2W/x6aa8nSx3GDg+Infw+gJ8+5GD9A66+X/vWcq6pRNdIeaDwqw41ixKpaqul8OnJ5d/xZK+ITc/f/Io9/14F8dqelizKJWff+5KPnXLKhLMU7+X0SIntnXqU3jy9TMRdX3Trt6BLjODrtdexzW8WIlG5jCehPQVpBdsx+PqpbHycVaVJjNo99LQHhvbyvOd+DWrMS8qpe/AQRyNjWFvEwxKQ20atZKr1s0umjtaAkPSObbdpaA+RuFRU2FzSp/9orwENOMWeAqFwGduXY1Wo+S3z1ZOaHyEHB0sY38navPCCrG4VPhOQm6adOH39VpRGg2ojLHzs0zaNCx32Hdgwt8OnOxEEGBDWQbZJqmTeKwlulz7xlGODjJKgwG/0xnRinK2Ot+GTqlTvXKW20WL3NJJX7V42ZS3S966BUGppPvNXXh9AQ6c7CQ1QU9pbmxkDjImvZqNyzNo63FwpmmARes/hc9wGZV1VnLSTFGl080Gebitzha+KyHbkOWmmaWOazCIuyu6rWQ5urixY2YreFerNCARSyuzfpuHIYc3dGya+Dg0SYk46i7OwtfdKRWKdU7VlAVVvDzgVjlS+P71lWrONPdzZXk2H9xWPLcHOg237JC6vl9/eD///Ys9vHuiPaICMVrcXj9PvH6Gj3/nDV4/2ExOmpmH/n0jX//YpjFNglghiiK2szVoEhNZv2kxrd123jk+fddXoVKRd9ediIEAzX95HBixnopksC0cmcXXYklezFDvGTZk1wEXh60ZSLuY2bfeDEDLU8+Evc3Rs9109jrZuioL0wxcPGaDnD7qUOrZV9Uxza1nj6zvHS1zGE1GspEP37AEm9PLb/421uWhb1x4hYzc8Z1JSuS54FLhOwm56WYQRRRDAzGTOcgkbdoAgjBB7jBo93C6oZfFeYnEm7WkaCRz952nojMcD1mZje74Go2S+Nw1/db1bJ0d6rs8aFQKFufNPO4x6PeTZG1iQGWik6kXHZr4OBLK1+BoaKBi1xGcbj+Xr8yak+0q2dP39YNNaHRxNFsFPN7AnNuYjUZlG8Cu1FHTET6LXg7+yEkzo8+UBsuilTuMFL4z+w7MhZWZ3KEqyByReBgLC/D29c0ooWmh4+7sIqhQ0o+Onv7JF8e6jAw0yckMnqhCDAY529zPc2/XkpFk5N6bV87rtm44lhUl8+1PXMbaJWmcbuzjO/93iI9/5w2e3103Y7nVaIJBkZ2Hm/mP777JX1+pRqdR8cmbV/Lz/9w2p79br7UXX38/ptISbtlRikIh8MTrZyOSGCRt3oippBjr3new19ZxosaKUaeiKGtmXq+CoKBg+R1oDcloXYdZmma9KGzNZBLK12AsKqL33f04Wya6Frz8biMA12/On98DA0miJwj4tAb2V8594RvJIurGywopK0xiX2UHe4+PXDtkn9/JNL6XpA4LnKQ4HYnqICq/N2YyBxlNfDyWsqXYTleP8dc8fLqLoAgbyqRtR7VP6pye7nRHNWzWNKrjJyN3rAOO8MXSaNKTjBh0qhkNuA3YPHQP+FhSkDhhGyUa7GdrUPo81Bsyaema/scke/q2vroTgMvnyINxRXEKKQl69h5vw+3xU9MuLSTWzJPMQQwG8fX24tKZqW0dCNvBl98vSeogFZ7RWpplJhtRqxQzHnCbCyszebCtIHNkQWcskAfcLj6dr7uzk0BcIggCbT2TbzEKgkD8imX4bTYG6xr4xVPHCIrwqVtXzirYJZYsL07ma/+2kV//93au25RP/5CbP/yjio988zX+9/kquvsi3/UKBILUtgzw/J46vvfnQ3z0f17jJ48fZcjh5ZYdJfzuSzu4blM+yjl2r5BlDubSEjKSjWxbk01Ll413K6dfhAqCQN6H7wKg9i9P0NHrYFlR8qyOOZTsptTyoRU19HS34PUvDPup2SIIAjm33gSiSOvTfxvzt+5+J4dOdVKcEx/zXcJI8PX3ozKbWbEojaZOG+1T/JZjQVVtr6TvneK1SpKHVWjUSn777AkG7VItIksdkizjNL7Dc0iXpA4LHEEQKImTigp1UuwnPGV3h779I3IHWd+7frjwFV0uUKsJKJS8uj/yhKPmziESzNoxPnvKUZZm06FQCBRmxdHWY4+643L4tPQaZurfKyPbk9Ubs0KF/FQkrF2Dymwmvv4EGQnakFwj1igUAtvX5uDyBHi3sp3aDjdajZJlRXNrYybjGxhE9PsR4pOwOX10hSkImrtsKATISjGhz5IWAO726DoJSqWC3HQzLZ02AjMIGHC1tqIym1FbYreF3NguW/SNdL1Mss73InN28NvtBBwOVCnSgqu1e+oLjhxfvPfvu2jsGOLajXlRJbM1/t+jVHz83jm/sOWkmfnkzSv544PXcNf1i9EOh1z8+3fe4Ht/PkR1U9+E+9hdPg6f7uIvL5/mK795h9seeIn7f/o2f3iuir3H2/EHguxYl8Nvv7CDD9+wdMYDt9FiOzs2se22q0pRCPCXl6sjWszHr1gueVWfOgWiOGOZw2j0pnTyl92GShHglpUnQ7tDFwOJ69dhyMulZ8/eMU43r+5vIijCDZvyz8lxeQcG0cTHsXm5tDu3bw67vjanFIKyOG/6xlRmiokP37CEIYeX3z4r2eHJUofEcR1fteVSx/eCIU8nSQ3chthHCSZulApfOczC6wtw9Ew3WSlGcuROrduNxiJF4L59pCWiItTp9tHd7woFQMiojMPpbWGM0cNRnB2PKI502SKhurGP3/29EqVCSqSZDf1HjyGoVLQY0kPRxVOhUKvxl63BEHBzdaJzTrdvr1onyR2efrMG65CfFcXJqFWxmQKfDnkgUp8mFS01zWO78qIo0tw5RHqSEY1aiS4jHRSKqDu+IDmbeP1BWlt7aX/xJYZOVyMGAtPeL+jz4e7qxpAT26jiho5B9FolaaO01CPODhdX4evqkBaYxmEpS1uEhW//seMkxen4yI1lET9X9663aXv2OdydXfS8vWeGRxwdcSYtt121iP994Gru/5fV5KWb2Xu8nc//fA+f//lunt9dxy+fPsanfrCTOx58ia8/vJ8n3zjLiVoraYkGrt2Yx2dvX83vvrSDRx+6js/evmbeNPgy9rM1oFBgKi4CpELi2k35tPXY+eQPdvLdPx+adsDMXFqC4HGT6Bua0WBbOBLSlqOI30SiwU2cePCceyjPF4JCQc6tN0MwSOszfwck68vXDjRh1KvZsjq2DjSREPT5CDgcqOPjWbc0HYXAnOp8q+pkfW9kjZobLy9kSX4ie4+3887x9pGO7wK3Mzs/9rnOU9KGp+cHFLE/YWqTEjEvWczQyVN4BwY40eHB7Q2wvmykYBRdblRpqVyzIY/HXq1m99E2rptmVdo83B0dP6wxkt42fccXoGjUgFtZBF68da0DPPSHfXj9QW69PGmkeJ8B3v5+HHX1xK1YTrIxgaZOG6IoTlvMHjMWsoq3Keg6PePnjoT0JCPLi5JDWqn51PfKhW9ibiZUQU3rwJgT9qDdi83pCwVpKNRqdKkpM7M0G5YUtDz7HMKuVwBQWSwkrl1D4vp1xK9aiVI/0XHE3dEBwWBMrcx8/gCt3XZKc+LHWNRpU1NQmUwXnbODPNiWlJ8NrcEppQ4AqoREbIYEspxdfOKDyzDqI+t6OhoaqfvVb1EaDATcbrre3EnGe66f9fFHilqlZPvaXK4sz6Gyzspzb9dx6FQX1U2Sx61Wo2R5UTKL8xNZkp/I4ryEeR9OCocYCGCvq8eQkz3mN/IfH1zBmkWpPPn6Gd4ZLiY2lKVz+9WLKM6ZuEtlKimhZ9duisSBCc2M2VC2+r38/ekzFCb1EvA5UWliN7x9PpO0aSP67Cx6dr1Nzm23cKjDx4DNw/u2Fp4T2Y9veDZBHR9HnElLWaF0XekddM1JclxVlEOSSoXAfbev5jM/fIvfPHscnUaFXqucsGsSkjoskNjiS4XvFMQHnPiAzkDsDPhHk7x5E7bT1fTuO8B+u1Q8yfpeMRAAtxuVycTV63N54rVqXt3fOG3hK3dHRzs6wEjH1++IrOMrD1FEovNt6bLx1d/vw+nx8593lGMWZ2dLNHD0OAAJa1aTN2Sm7YR92DR78hOB2+vnrXaRPEMiiVUn8A3ZQtsvc8FV63NGFb7zo+8FcA+nlGUW5yCc7KamZazJ/Wh9r4w+K5P+iqP47Q5UpsgvcHnpFhBF/If3o9XpSNl6OX2HKujeuYvunbsQVCrili8jcf06EtetDWnhnS2x1/c2d9oIBsUxg20gSZKMhQUMnqjE73SGUgovdDzDyY+mnEyS43unlTq8sKeOZnUq5c5+lqgi68r47Xaqv/t9gl4vi//rfrrf2EnfwUM4GhoxFuTP8hVEhyAIrChOYUVxCq3dNk439JGfaaEgM27ekuaiwdHUTNDjwVxaOubfFQqBjcsy2FCWTkV1N0++foYDJzs5cLKT8sWp3H71IhbnjwwFe1Kl39AStS2mnuQatZozziv456kWfrZZScK5XyvMC4JSSfYtN1Hzk5/T+re/8xLSzsf150zmIF1fNcNxxRuXp1NZZ+XAyU5umIP0uMo6KxqVIiotc1aKibuuX8IfXzjJIF6yUiZeQ5RaLQqN5pLU4UJA55KKyEbX3GxjJ23aAEDvu/s4dKoTi1ETOunJBarKZCI5Xs+6penUtg5S2zJ1Ido0Scc3muE2GNaHapXTevl29jp44LfvMuTwcu9NK9m2Zvbb2/1HJH1vQvnqUJdjOp3v4dNdeHxBgivXI/r9WPfM7Zbs5uWZGPVqUuJUpCfNX7dE7vhastLITjVR1zowZkp8tKODjC5T0vlGm+CWn2kh19WF2j5A8mWbKf7kJ1j3x9+z4offI/vWmzHk5DBw9Bj1v/sDh//t4xz77Odo+uvjIX12LAtfechu9GCbjCx3cDQ0xuz5zndkqYMuLY3sFBN9Q+5JpVDtVjuPvlxNT7z025wqvlhGDAY5+9Of4+7sIvvmD5G0YT2pV0ne311v7ozRq5gZ2almrt6QR0lOwnlZ9MKwzAEwlYa3ihMEgbVL0vj+p7fwPx/fzLKiJCqqu/n8L/bwwG/fCS2qz3iM+FGQ6oy9A8NN2xeRn5mIKcLu/4VCypbL0aWn0/XmTprONLOiOJns1LlrkkyFb7jwVcuF77K50/nanF4aO4ZYnB/94Pn7thaFwi4ma0CpzOYFI3U4P88a5wniQB8BQUFt/9xMvmpTUjCVljBYdRJX/yDrlqaF8q/9DqmDI/vjyZ3eV/Y3TvmYspXZeKlBtFIHacAtntYuG26PP+xtrAMuvvLbd+kbcnPP+8qm7UZHghgIMHDsOJqkJPQ5OaHCt3kane/eY1JRt/T914JCQdebu2Z9LFOh06r44We2cOe2+Yu2BPD0SBdEbUoKxdnxuDyBMdvc8vs0+vOXB9yi1fkmmHWscUsSgtTt2wBJJ2cuKSbvzn9h1U9/yNqHf0vhx/+d+DWrcba00vrUM3QPF0axtTKbONgmM+LscPHIHdydnSAI6NJSyUqVzhHtPRN/26Io8sunjuP1Bbj6th0gCAxEUPi2PvMs/YcqiFu5gtw7bgckSyh1XBw9u3ZHHYhysTHa0WEqBEFgZWkK37n3cr77yctZVZrC8RorX/71O3zxV3t582g7XdpEVD0dBL3emB5jWWES79+QOG/zCecLctcXv58N/Se54bLYd1YjZaTwlc5rqQkGirPjqKy1YnfG9vOuqrMiipJ9YLQoFQL33bYavVZF4SSWeiqzacFIHSIqfI8fP87dd98NwMmTJ9myZQt33303d999Ny+99NKcHuC5xNNjxa0z09nnxOubfqhnJiRv3gTBICX2lpDMAUa0MrJ2ZvWiVFIS9Lx9pHXKIbfmThtpiQb02rEqFnkLONLhNpDkDkGRsJZWAzYPD/z2Xbr7nNxxzSI+cEVsTPDttXX4bXYS1qxGEITQln3TFEEKLo+fQ6e7yE41UbQ4h4Ty1Tjq6nA0NcfkmCYjO9VMvHF+1UKenh4UOh0qk4mSHGkFXjNqF6Cly44gQHbqSMz1iKVZdB3fgNtN8WAjAyoTqsLwn682JYWMG66j7GsPsP7RP7H4i58ndfs20q+7Bm1q7CQg8hBQXsbEzoyp8OIrfD1dXWgSE1FoNKHPujWMzvfV/U1U1lnZUJbOls2lGAsLsFWfIeDxTPrY/UeO0vzYE2hTkln0X/cjKKXCSKFSkXLlFfhtNvoOHp6bF3aBYDt7FoVOhyEn8hSwssIkvvnxzfzwM1tYuySNk/W9VDf1029Jg0DgohvgnEvMmzYzqDaxaqiG1ZlzI2WMBNl/XJY6AGxankkgKHLwVGyTDCvrJOvUmQ5J5qSZ+dNXr5l0MFZtNhNwOgn6wzfKziemLXz/8Ic/8MADD+AZPlGeOnWKj3zkIzz66KM8+uij3HDDDXN+kOeCoNeLb2CAYFwCQXF6u6CZkjRsa7bE2cTq0pFCQbYNkgtfpULgmg15uL0B3j4avnM3YPMwYPeEwgdGE23HF0YG3MbrfO1OL1/9/bu09dj5wBVF3H7Noogfczr6jxwFJJkDSCkyKqViSmeHQ6c68foCodCK1CslT9/unW/F7LjOFzw9VrQpyZLd3vAwzGidb0uXtPAZPaihn6HUoXffflQBH1XmQlq6p//eqAx6kjZtpOS+T1P0iY8jKGKzoTQ+qng8+qxMFBrNRTPgFvT58Fh70aVLcwFZKdI5Yryzg3XAxSMvnsSgU/GJm1YgCAJxy5ch+v3YTleHfWx3Vzdnf/xTBKWSRV/4/AQ7urQdw7+tcyx3OJ/xO524WtswFReFFg3RsCgvka/920Z+cv8V7FiXQ+lmKbLdXlMT60O9aNlT2cm++GWoxABdL7x4zo5jvNQBYNOwrdn+GLs7VNbK+t6ZW30adOpJteahEAt75DXGuWLaK1Nubi6/+MUvQv9fVVXFrl27uPPOO/nyl7+MfYEYFkeLvKWsSZZsoyKx1JoJAyoTHdok8pydKL2u0L+P7/iClBqmUAi8sq8xrAWNfIy56RO7YvJQUzSFb3H2xAE3p9vHQw/vp6F9iOs25fPR95ZJkbidnfQfOUr7C//Ev+8AAZdrsoedkv4jRxGUypD9kkqpIDvVRHOXbdLEIzlZRg6tSFy/FpXJRM+u3RHZby0U/E4nAYcDXar0nSzIikOpEEK670G7tPAZL3PRJCWi0Omi7vh279wFQJWliIYZBlnEgr4hNzand8Jgm4ygVGLIz8PZ3HJRbMG7u7pBFNGlSztEstShtXtkV0QURX79t+M43X4++t5lIV1e/MoVAGHlDgGPh+rv/QC/zU7hx/8dc8nELr8hNxdTSQn9R4+NCd+ZT3w2G91v7ZrxOWausdfUgihOK3OYjuLseD57+xo2Xr8JGJFPXGJ2iKLIS+80cjKuGFViIp0vvyqlp50DRlwdRorRnDQzWSkmKqq7cXtj0z0dcozoe+dK2iLLMhfCgNu0+7TXXnstra0jEX8rVqzglltuYdmyZfzmN7/hV7/6FV/4whemfaKKiorZHeksmMlzB+qk7pFXqwQ3HDxWg4XYDxjsq7YxaMolo7eXI089g2qVdGHynz4FQEtPN+2jjr80U0t16yAvvL6frKSxo7j7z0hfuKCrd8JrFoe3H/o7OiN+P4JBEbVSoKqmk8OHD+MbtPP6zgZ0XVZuNbgoOrCPfS//CrF/AMYVmAfrG1DffktUHQ/R6cRztgYhN4fj1SMdKbPGR6M3wM49B0kwjf3Kun1BDp7sICVOhbWtButwM1xcsgj/oQoOPf0MyjAX8FgyX9/tYJf0/Rsa9ZwpcSpqW/s5eOgwrVZJE6YRHRM///g4nK1tHD58eIwt3GTHLg4O4TlRiS8jiwG1mUPHa0nVnJtCR07H0zLxdcn4LGbEQICKV15FkTnRQ/pcnn9my/hjD9TUAdAXDFBRUUFQFFEpBWqaekK3PdHo5NCpPgrStCSpeqiokBbyotcLCgXt+/bTW7Yk9JiiKOJ/4Z8E6upRrl5JW1ICbZO8Z/7SIqip4dhfHkN1+eaojn22iKKI7/GnCNbWUWN6BNX2bShXLj/nscujX6d/77sAdCsV9Mbg9YuiCHo9vZVVc/I9vpB+G5HQYvVQ3z7I4mwDFJcTfOV1Kn73MOod22J/gNPgaWkBoLKuFqFx5FpZkCLQ1hPgmZf2syRHWrTO5nM61TIcNaz3ztnn7Rvu9J48fBhF94hMY66/XzN5/KgFildffTWW4e2vq6++mm9+85sR3a+8vDzap4oJFRUVM3rurr5+aoHF5Stgpxsvxjl5Dc8efIcWYx7beo9ibu9g6T0fAaCltp5moHTFCuJXrQzdXjR08fWH99M0oOd916wa81j76o8Bg2zbvDKs3OFdtRqDUsXKKF7H4r1vsuzAs/iqBgi63ewY9TcRSUKhLypEn5mBPjMTXWYmtc/9g2BtHfEHKyj65H9EfFHq2b2Hs0DuFVvJHnWM9QNnqWw6jSU5j/JROmiAXRUtBILtXL2xmPLyEcmFzRLHiUMVWJpbWHz7bRG/3miZ6fdrJvQdruA0kL10aej9WVF3jNcONJGSVUKvrw/oYd3KEsrLc8fc90zx21g7u1iel4c2JWXaY295+m80A8XvvxHFmy6cAd05+w03DNYAVjaXL6J8efgo6s7ePuoOHyFHqyN93HHO52cUa8Ide0dnF/VA4ZrVpAz/Leftt2jrcbB69RpsTi8/em4nWo2SL9+zZYLrSOXiRQxVn2HlosWhnaDO116n7tgJjEVFrPjyF1FoJve38i9ezKHXd6KqPsOaz3xq0t/3XLzvvfsPUF1bhy4zA6+1F//zL6I9eZqCe/4fcWVLY/pckTL+dZ5+9XX6gJXXX4c2KTaJjieXLGbgyFFWlJTENA3xQvttRMLuxyXXmTtuWM2K/G1U7D9EoOIIKz7xMdTm+XV3OPLH/8NnNrN2/fox/25O6Wfvqd10O/XcVV4+68/pcPMJoJdrt66IyJd/JrS1tNH4zrsUZmaRNHysc/39murxpyqIoxbh3XPPPZw4IcXX7du3j7KyyBOAFhKyX2p8TiZxJg3NXbHf6rU5vVTV95JanIexIJ+BY8dDUgRfGKkDSENuqQl6dh+dOOTW2DGEUiGEy8ygmwAAIABJREFUNH/jURmNUUkdAFb6WslzdTKEhmpjHvVFGyj45L0s/+63WP/oI2z46/+x8gffpfT++8i57RZStlyG+uYPYiwqpOv1Nybkok9Ff4Wk741fs3rMv+cOb92Hk5uEZA4rxxZEpuIi9DnZ9B04tGAsVqbDM/ydlAtXIKTzPds8ELIyCyd1GXF2mF7uIIoi3Tt3odBoSN96GRnJJho7hs5ZwpM82DaZ1AEuLmcHV4fUTZGlDiDpfL2+ANZBF7//eyU2p5e7r18S1movbsVyCAYZPHkSAFtNLfW/exiV2cTiL/zXlEUvSOeRpE0bcbd3TKoVngsCHg8ND/8RQaViyVe+yJpf/4KUK7biqKuj6ssPUv3dH0huF+cQURSxna1Bk5QYs6IXRtwhLskdZseQw8ueY21kJhtZWZKCUqsl64PvJ+h20/HCP+f9eHwDgyFHh9EUZ8eTHKfj4Kku/DOIjB9PVV0vGrVyVvre6VhIUoeoC9+HHnqIb3/729x9990cOXKEe++9dy6O65wz2jYqL91CZ69zUluvmVJxuotgUGTDsnSSNm9C9PvpOyRNS4eG28xji1ilQuCajdKQ264jIxIUOao2K9WEWhX+Y1UaDFG5OgBktEsXtkfTdlBz2Ye45bv/SeY1O7AsWYzaYgnb7RE0GpY++GW0qSk0//XxkFZ0KsRgkIGjx1AnxE8wx5c9icc7O9hdPiqqu8nPsEzQtQqCQOr2KxH9fhr/9OcLIpZT9vCVgyKAUNpTTUt/KLwinCfliLPD9JZmtjNncbe3k7hxPSqjkfwMCw6XD+uAe9avYSY0dgyh1ypJTZg8nMKYlwsKxUVR+MrhFWMK32Gd79/fqmX3sTYW5SVw4+WFYe8v6+cHj1fiGxyk+rs/QAwEKP3c/ejSInPiCHn6vjF/Q26tTz2Dp8dK5vvfiyE7G21KMqX/eR8rvv8dzIsW0btvP0c+eR+N//co/ijPc7HCa7Xi6x+Ytb53PKZhuZb9UuE7K9442IzPH+T6zfmhIa30665BZbHQ/uI/o24MzYagz4ffbh/j6CAjB504XL5Q2tpMGbR7aOwYYkl+wpxa16lM8nDb+T/3FVHhm52dzVNPPQVAWVkZTzzxBI8++ig/+clPMJnCdxcXOqEiIzkp1HFs6Y7tSmb/Sak7sb4sPeTu0PvuPmCiq8Norlo3ccitp9+FyxOYMtYy2o6vt78fZWMNbdpkUgpz+Oo9GyKOddQkJLD0qw+gNBqp/eWvGTh+YsrbO+ob8A0OkrB61YRiOjXBgFajnNDxPXiyA38gGBpqG0/6dddiLCqk+42dNPzvIwu++B0pfEc6vnnpFtQqBbWtA7R02UhN0E+wsgPQDeteXW3TTwrLC5XUK7cBUpAFwM7DzfP+Hnp9UlRxfkbclMlVCo0GQ042jsbGC2qgMRzuzk6UBsOYRXH28C7Pi+80oFIq+Mytq0Ke4OMxl5ag0GoZOH6cMz/6KV6rldw7bidh9aqwtw9H3LIytKmpWN95d16GzFxt7bQ99zya5GRybr15zN/Mi0pZ/r1vUfq5+9EkxNP27HMc+Y9P0vnqa/P+XbCFgitKp7lldIQ6vjW1MX3ci4lgUOSVfY1oVAp2rBuRgil1OrLe/14CDicd/3x53o7HNyhdz9QJ4buwG5fHJsziZL00m7F8Bv690SAnpV6QHd+LBU9PD+qEBBRqdWjruHma9LBo8PkDHKnuIiPJSG6aGUN2NobcHPqPHMPvdEmFryCgDBPBmhSnZ0NZOg3tQyEP18miikejMhoQfb6IjdCt7+wDUWTxe6/mO5+4LKyV1FQYcrJZ8pUvgCBQ/d0f4GhsmvS2so1Z/Jo1E/6mUAjkpplp7bYTGLXts2c4tGLLyvBBCSqDnrKHHkSfk03HC/+k+bEnojr+8w1PtxUUCjSJI3GTapWCgkwLDe1D9A1NdHSQiTTEIuj1Yt37DprExJADwNZVWViMGv7ySjU/fuxIzHc+pqJl2M0jnGZ9PMbCQoIeD66O2KcenS+Iooi7swtdetqYBWLWKN/m268uJXeKBbBCrcaydAmu1jYGj58gYd1asm/+UFTHISgUpO64kqDbLZ0n5hBRFKn//cOIfj+F//YRlDrdxOMRBFK2Xs7qX/2c3LvuIODxUvfr33Hs/v9i4NjxOT2+0UQaXBEtaosFXXo69pqaBb+AP1ccq+mho9fBltVZmA1j5TzpN1yHymSi/fkX580txNsv2VCq48IXvssKkzAb1Oyv6iQ4i8+8slbqGC+foX9vpMgL8YUgLbxU+IZBDATwWntDtlG5ofSw2H2glbW9uDwB1pelhy5gSZs3Ifp89B+ukOzMdLpJB0eu25gPwCv7GoGRSN+pLnhKo1RER7oNaN29FxQKFt+4A12YLmIkxJWVUXLfpwk4nZz6xrfwWMM7A/QfOQoKBfHDrhbjyUu34A8EabdKHWu708vRM90UZsWROYmmGaQLxrJvPIQuPZ3Wp56h9ZlnZ/Q6zgc81h60yUkTnDJKchJCVm+TFb4qgwF1QsK0Xr59Bw8RcDhI2bY19DyZKSZ+ev82FuUlsOtIK//5s90hWcVcIye2hYsqHo+paFjnW3fhyh18/QMEvd4xMgeQ5C1ajZKCTAsfunL6okuWO+jS0yn97Gdm5Lmcun0bCMKce/r27tvPwLHjxK9eReLGDVPeVqnVknPLTZT/5pekXrUdZ3MLJ7/2Daq//8MpQztihf1sDSgUmIrCy0xmg6m0GL/NjvsCXtjNJS+9I50Xbtg8MalNZTCQ8d734LfZ6Hj51Xk5HtlCTRNG4wugVCpYtzSdviE37b0zT3GrrLOiUStDgUdzRUjqsADS2y4VvmHw9g8gBgJokqUVUig9LIZevvtPSievDctGLmBJmyW/xt539+G32xH04TOxAVaVppCaaGD3sTYcLl8oqniqzphKDrGIwGDa3dWF7cwZ4pYvQ5Mwux9MytbLyfvXu/H29nLqm9+aUHj77XZsZ85iLimZdKp2fNd9f1UHgaA4YagtHJrEBMq++TU0yck0PfpXOv658NIGgz4f3r7+MTIHmeLskY7BVB1/fVYmnh7rlAXAeJmDTEqCnu/ceznv3VJIS5eNz/3sbfYciy4CeSY0dEw/2CZjHE5ws9fXz+kxnUvk4S05vEJGr1Xxk89ewbc/cdmkGv/RpG7fRsq2K1jylS+GnB2iRZeaStyK5QydOh21R3SkBFwuGh5+BEGlovBj90TsEKNJTKDk059k5Y+/j3nxInrf2cepb3wLv3PuunlBvx97bR2G3ByUU5y7Z8rIgNsluUO09PS7OHSqk+LsuNBA8Hgyb7wBpV5P+3PPz8siKVx4xXg2D8sdDtXMTHs8aPfQ1GljaX5iROeF2aC+kIfbLgZkLaXc8TUbNCRatKGp+dkiiiIHT3ZiNqhZmp8Y+ndDbg76rEz6K45IUgf9xC09GYVC4NoNeXiGh9yaOofQqJWkJU4+ACQXvoEIdL7WPe8AUtEaC7I++H7Sr78WZ2MTZ773wzGxhgPHKyEYJH7N5BpDWbssLz5CModV4WUO49GlprLsm19DnRBP/e//d16HcmKBt7cXRDFs4VuSO9b8fDL0WZkgirg7wk++e/v76T96DFNxEYbciVGrapWCj31gOf9911oAvv/oYX7/XCU+/+ynjiejsX3yUJbxXAzODpMVviB99ibD1I4MMpr4eErv/0zYzzka0nZIQ25zlZLY8tQzeHt7yfrQB0IJhNFgKixk2f98naRNGxiqOsmph74xZ8lSzuZmgl5vzGUOMuZh3fClAbfoefVAI0ERrt9cMOniSWUykfGe6/ENDtL12utzfkwj4RWTL+rLl6RRmBnH8QYnFdXRRxhXDet7lxXPjYXZaASlEqXRcEnqsFAJN0SUm2ahp981wUJsJtS1DtI76GbtkjSUypGPQBAEkjZvIuj1Ivr9U3Z8QUpyUyoEXn63gZYuO7np5ikHgGS9cCRSh57dexBUKpI2bozwVU2NIAgU/vs9JKxby8Cx49T96rchrVr/EclXMaF8or5XJi9jpOs+5PByrKaH4pz4sHZNk6HPzKTs619DZTZT+6vf0DNc3C8ERlxGJuq0slPN6DSSLGHawpfJLc163t4DwSCp26+c8li2rM7iR/ddQU6amRf21POlX++lpz/2nTQ5qjgjyRiRvlxlMKBLT8fR0HDB6iDdnRMdHc4liRvXozQa6N65K+aDZM6WVtr/8QLa1JSoNcijUajVLPr850i5Yiu2M2epevBr+IbmwJ7yzNzoe2WMBfkIKtUlS7MICQSCVNVZ+d/nq3hxTz1GnYqt0zRKMt//XhQ6HW3P/iPiWZiZ4h3u+E61o6pSKrjv9tUoBPjlU8dwuKKrP2R974qiiQ2TuUBlMl2SOixUQn6pqaMK3+GOUyy0jQeG3Rw2lE1MmJLlDgCEGeIYTYJFx4Zl6TR12vAHglNuc0PkHV9nczPOpmYSylfPeBs0HIJSyaL/uh9TSTHdO9+i5cmnEUWRgSPHUFksU+riEi06jHo1TR029lV2EAyKbIlA5jAeY14uZQ89iFKno+YnP6Pv4KHZvKR5I7QYS514AlMqBK4sz2H90vQpC0S5YxZO5yt5976FoFKRvGX6Ln9Ompkf3beVK1Znc6apn8/+ZBdHz8Q22VCOKs6PQN8rYywswG+z47XOzgLofGWk8J3Y8T0XKLVaUrZuwdvXF9MhstBAWyBAwb99FKVWO6vHE5RKSu77FGnXXIWjvoHKLz+It68/RkcrYZ8jRwcZhUaDMT8PR0PDRRHNPROcbh97j7fxo8cquPuhV/jSr9/hubfrCARF/vXGsmlnVdQWC+nXXYO3r4/6hx9BDM7dbpavX5Y6TC3jKsyKY0uZGeugmz++cDKq56iss6LVKEO2l3ON2my+JHVYqHisE7truaGt9lgUvh2olApWL5pYxBgL8kPdHGEKqYPMtcNDbjC1vhdGDbdNU/j27N4LQMrWLdM+f7QodTqWPPAltGmptDz+JI1/+jPevj7iV62ccsBGEATy0s109Dp4q0KKebx8EjeH6TAVF7H0q19BUKmo/v6P5nXqe6a4w4RXjObem1fy4D1TD/5M1fF1NDTgbGomcV15yJZmOvRaFZ+7cw2fuGkFTrefr/1hH4+/diY0aDdbQoNtETg6yMiLJ/sFKndwd3YiKJVok+d2QjsaUnfE3tPXuvddBk9UkrC2nMT162LymIJSSdG9/0HGe9+Dq6WVyi8/EFpQxgLb2RoUOh2G7JmdlyLBVFqC6PfjaGics+dYaHT3OXlxbz1f/d273PnVl/nenw+zq6IVjVrJ9ZvzeejfN/LXb1zP9ZvyI3q87Js/hCE/j65XX6PmZ78YI8uLJXLHVx03/fzCljILBZkWXjvQxJEIGwwDNg/NnTaWzIO+V0ZlNhP0eudFIz0bLhW+YQiXkJUXI0uz7j4nDe1DrChJDtudk+QOw/KCCAYkVpWkkJ4kFbRTOTrAqOE2x+RSB1EUse7Zi0KnI2Hd2mmffyZo4uNZ+tUHUJlNtD/3PAAJ5aunuZf0+oJBkZP1vSzKTSB1Cj3zdFiWLGbJV74IwOlvf4+heUygmglTSR0iRZeWhqBUhrU0k4faUq6cWuYwHkEQuGFzAd/71OUkx+t57NVqvv7wfgbtsz/xyYlt+REMtsnIA26OugtzwM3d2YU2NWWCs8e5xFRchCEvl76Dh2IiIfA7XTT+8U8IajUF//bRiAfaIkEQBAru+QjZt9yEu6OTyi89EBP7O7/DgautDXNJ8Zx+NuaSSwluAL2DLnaeGOQzP3qLe771Or/7eyVHz/aQl2HhjmsW8dP7r+CRB6/h3ptWUr44DY068s9EbTaz/FvfwLxoET27dkszKXMge/ANDKIym1CopndMUikFPnv7GpQKgV88dSwiyeV8+feOJpTedp6HWFwqfMPg6elBaTSECkUY0U42z9LZQZY5bCybXKOXdvUO9NlZKPLzpn08hULgruuWsCgvgcV5U7svRCJ1sJ+twd3ZRdKG9bPeXpwKQ3YWS778RQS1GgSB+FXTm+ePlnJMFloRDfErV7D4vz+H6Pdz6hvfwl5bN+vHnCvC6c6jRVAq0aWn4WprH6OBDfr9WHfvQR1niWgBEo7S3AR+ev82yhencuRMN5//xR58/tlpPhs7IrcykxlxdrjwOr5+pwvf4CC6tPND5iAjCAKpO7Yj+v2STnyWtDz5FN6+PrJv+iD6jNhrmQVBIO+uO8i96w48PVYqv/QgzuaWWT2mvaYWRBHTHOl7ZeTHv9gH3P74/El2V9lo6bJTvjiVe29awSMPXsNP79/Gv1y7mKLs+FktmFQmE2Vff5C4lSvoO3hoThxBfIMDk3r4hqMwK45bdpRiHXBFJHk4UStdM+az8JVdmc53ucOlwnccoiji7u6ZsJVo1KtJjtPN2tnh4Ki0tsnQZ2ay5lc/RxlB4QtwxZpsfvj/2bvr8DbPq4HDv1dkWzJTzAxhcpg57daVU8a13VaGdSvjunbdVu7a7Wu74opZu3Kapg3HIcd2DIntmJmZRO/3h2zFSRzHIFuW/dzXlcggOLJl6eh5z3POHcvOuAHIurmtjxXf6p2WMgdfG3Vz6Iv75ElMeeIR4u6587S9DHvqOZVu8XTbHE70njeX2LvvxNTRQcbjT9JaWGST67W1zuoaVO7uQ34z4hIcjKm1FWOPlbn6pGQMjU34Llvar9WH03HXaXj0hgWsmhNKeU0rh44OreY3v6wJFydVn6OKT6bx9ETt5TXozg5mg2HU1k9aRxUPQzI4VP5dfZ8rt/w0pI2FrYVFlH31Dc4BEwi+8HwbRniq0A0XEXnj9Rjq60l76NEhtcEbrsEVJ3MJCkSp09GcM74T32t/OZkrlvvw4Z/O5vGbFnL2okh8PW3bQk7p4sLkRx7Ee8F8GtPSyXj0CZt1LDAbDBibW9CcZmrb6VyyJo6IQHd+2FtISnbfz69pubU4aZQndP0ZbqquxNfQJBJfh2JqbcXc0dHrJqKwQHdqGztoGeDOym4t7QbScmuICfXEx8P2fR7PxLrie5quDrLJRM2u3ajcXK1Tu4abx5Qp/a4lDg90R6GQmBThjZ+X7X5+fksXE3PrzRibW0h74CGyX3iZ6h27Rk1bFlmW0dfUDGm1t1tvdb7VWy2tqPxXrRjy9SsUEr9cbFl17W45Nxh6g4nS6hYiun7nA+EaFYm+tnbAh91N7e2k3vMHDv/hgVE59ni0dXToSe3hgdfcObQVFA76TUf3hjbMZiJvumFYjzh1C/rVOUTf+juMzc2kP/w4zVnZg7qe44nv8Gxs6yYpFLjFxtBRVj5qnp/swd9bS1xw7+PZbUmhVjPxj7/Hf9UKWnJySH/oUZtsirSOK+7Hgk9PalVXlweFxMt9lDw0NHdSXGnp36tSjlyap3Lt7uUrSh0cSl+biMKGWO5w6GglJrPcZ5nDcFJaa3x7L3VozMjEUN+Az6JFKNQDG088Etx1Gp78zULuueL0bc8Ga8KaVcTcdjMKjYbqbdvJfu4F9l/zaw7/8UGKP/mM5pxjw7rDty+GxkbLtC7/oR+ycg46cXSxoamZugNJaMPDrH1whyo21JMAHy37M8vpNAwugSzqHlU8gDKHbtY63wEmYLn/epO2omJa8/Op2b1nwLc73Kw9fEdZqUO3CWu6evoOcpJbzY5dNKVn4D1vLt5zEmwZWp8C1q0l9q47MLW3k/7oEzSmD2znvCzLtGTnoPH1PWGc+HCxljvkiEEWI0FSKom5/VYCf/kL2gqLSHvgIToqB95Tt6f+DK84nZgQTzasiqW6vp23v8ns9TzpeSMzpvhk3Su+xpbR/aZMJL4n6auWcqgb3Paln7nMYTgpXZxBoTht4ttdn2eroRXDYUas34B69w7EhLVrmPvvN5jxwt8Iu+oK3OLjaM7JoejDjzl8730cuO5Gsl98ZcRXg7s3tml8bbjiW2bZ0FOzcxey0Yj/qpU220QkSRJLZgTT3mni4JHBvUAUWEcVD2xFBAbX2aFq6zaqt26zDHRQKCj+ZKPd3uicjjXxDRydia/X7FmovTyp3r5zwJuBjK2t5L/9DgqNhsgbrx+mCE/Pf8Wy4/X+TzxFxeYt/S55kRsbMTQ24hYbM8xRWhyf4Da+yx1GkqRQEHnTrwm9dAMdFZWk3f/wkOrCrT18B5H4Aly6No7wADc2JRb0WvJwuKt/70jW9wLWjkBixdfBHN8938uKb1eN6WDqfA1GM0lHK/H31p6x7dhwkSQJlVbba6mD2WCgNnEvGh9v3CdPskN0o4OkUOAaFUXohouY/pc/M//9t4n/wz2WoQ4Kieqt205YDTaNwPjQ7i4jzr2U3wyUS7ClNrp7xbfq562gUOC33Lat67on6u0a5Fhj66jiQfytDLSzQ3tpGbn/fAOliwsTH7wf/5UraC8poXZP4oBvezhZSx1G6YqvpFTiv3IFxpYWavcNrD920UefYqhvIGTDRXa7fz4LFzDpwfsAyP3H6yT95hZKNn5+xh3qclfZ0HBvbOvmGis2uNmDJEmEXXEZEb++Fn1dHWkPPkLzIFfd+zO1rS9qlZK7LpuN4jRdHtJza3Aewf693bpLHUZ7GY5IfE9y8rjinobS2SEjr4bWDiPzpwTYtD3PQCl12l5HdtYfSsHU2orvksV99tMdb1SurvguWUzsnbdZVoOf/xthV15uXQ02fPElpo6OYY3BFh0duqk93FHqtLSXlmGurqblWC5es2b2OT1oMCKD3An203HgSCUdnQPvg9m94hs+iMTXyd8fpU7XrxVfs8FA1t+fx9zRQfQtv8MlMICQDRd2rfp+NqpWfTsqKlF7eKDsR5tDe/FfbWmHd6ZyB31dPTW7E8l7821S772P8m++xTkwgODzzx2JME/LK2E2s/7xEkHnnoOpvZ3C9//DgRt+S97/vWVdcT+ZucSS+LrFj0ziq/H0wMnfn+bsnDE7oXA0Cz7vXGJuuxljaysZjzw+4NIYGFqpQ7eYUE8uXhVLVX0773x7vOShvrmD4soWJkf6jGh9L/QodRArvo6ltx6+3VycVPh7awc1xKK7zGG+ncocuqm0ul5XfGt2Wsoc+jO1a7ySFApco6MIveRipv/lz4RuuAg6O60DP4bL8cR36IetJEnCJSiYjopKTMmHAdtsauvtdpbMDKZTb+JA5sDKHXqOKh7M5hVJktBFRtBRXo6pve8WRAXvvk9rXj7+a1ZbS3xcAgPxW76MtqJiavfuG/DtDwfZZKKzunpUbmzrSRsSglt8PA0pqchdG3hks5m2oiIqNm0m+4WXSfrtLRy4/kay/vp3yr/+htb8Atzi4oj7/d0oNBo73wNw9vcn8obrmfPWv4i47hpUOh3l335H0s23c/Qvf6PpaNYJ5zeXloFCgWt09IjF6BYXi7G52drpQxhZE9auIf7euzEbDGQ+8RR1B5MGdPmhljp0u2xtHGEBbny/p4DUHMvrRHqupX/v1GifIV33YIh2Zg6qs7oGSaU67SGIsAluNDR30tTa/xq2ljY9ienl6FzUTIka+QdjT0qdFlN7+wm71k3t7dTtP4hzUCCuMSP35O3oJqxbC5JExabNw3o7fY0rHgyX4CBkoxFT0iGUOp3NJmOdbGnXZL2dqQMrdxjMqOKTuUZFgizTWlB42vPU7jtA+dff4hISQtRNvz7he6EbLhpVq76d1dXIJtOore/tyX/NKpBlDN9+T+afnmb/1deTfPvd5L7+L6q3bcfY0orXnATCr76SqU//ifkfvsf0vz49YjWy/aXS6Qi+4DwS/u814u65C11kBLWJe0m770EO//FBahP3YtbrkSsq0IWHoTzDiHlbco2z/KxEna/9+C5eZB2CdPTpZ2k4nNbvy9pixRe6Sx6Od3lo7zSSlmufjW3QNR1WoRClDo6ms9rSw/d0h/uPb3DrX7lDY0snD72+h9rGDtbNDx/xQw8ns05v67HqW7f/IObOTvyWLrFrGYajcfL1QREXS2tu7qBrvfqjs7oGhZOT9TDSUHVvcMNgwHfJ4mFbZQsPdCd0ghsHj1T2a9JQt8GMKj7Z8c4Ovdf5dtbUcuyVV5HUauL/cM8pSYtLcBB+S5fQVlBI3QDrVYfDaK/v7cl3ySIUzs6Yj+VSfzAJlasrfitXEH3Lb5n1yovMe/9tJj/yICEXX4jHlMkj0rZsKBQqFX7LlzLjub8y9akn8JqbQHNWFkf/8jcO/uYWMBpHrL63W3fbNJH42pfX7FlMeuRBkCSynv17r+Pge2Ot8fUY+n6f2FAvLloZQ1VdG+9+m0nasRpcnJTEhIxsfS907SNydRWlDo7ErNdjaGjoc2VtIBvc6po6eOC13eSVNbJ+QTjX/XKyzWIdLJXOMgygZ7lDdXeZwyju5jBaKbsmnVVs+mHYbqOzuhonP1+bvSmxJr4MT5lDT0tnBmMwmq0TC/tjMKOKT9ZXZwfZZCL7uRcwNrcQecP16E4zKCbkkotAkiyrvnaupRzNPXxPptJqmfrkY6g3XMjcd94k4V//IO6u2wlYvw5tWKjD7iGQJAmPaVOZ/PCDzHr1JSasW2Pd+DbSG4J1UZGgUNAyhM21+rp6TOkZdn9sOzrP6dOIvuW3GFtayHzq6X6tduobGlC5utqsbejl6+IJneDGt7vzKalqYZId6nu7qd1cRamDI7F2dPA9/SGCsK4V38Lyvld8q+rbuP8fuyiubObcpVHcevGMATfiHw4n9/I1NDfTkJyKLjISbUiIPUNzSIroKJwm+FOzY1evmwaHytTejrG5xSYb27p1J76Stzdu8cPbcH9p12jpnQPo7nC8ldngV0NcgoNRaDS05p6a+BZ/upGmzCP4LFxAwFnrTnsd2pAQfJcupjU/n7r9Bwcdiy0cb2U2+hNfALf4OJSTJtp80+RooQ0NIebWm5nz5r9QX3oxfiNmW0OQAAAgAElEQVS8N0Lp5IQuIpyWvLxBTRqUZZms517A8PmX1sPuwuBNWL2K4IsuoKOsnKxn/37G34mhoXHIZQ49WUseulKMkW5j1pPKzQ1jS8uofkMlEt8e+lNLGeLviiT1veJbXtPKA//YRXlNKxtWx3LjeVNHTQmBtdShK0mrTdyLbDSK1d5BkiSJgPXrMOv1VG3dZvPrP95ez3ZPZNrQUCasW4Nq3ephf1yG+LsRGeROclZVvyce5pcPfFTxySSlEm14OG3FxSfUszempVP86Uac/P2Iue3mM97/0A0Xd636fmrXJ3JHKnUYTzSeHijj45CUyhG/bbe4WGSDoc869tOp23+QpvQMFLExY/bNyUgLv+oK63jj3H++cdrnC7PRiLG5edCtzE4nLsyLDWviUCgk5k623/OEys0V2WQ648ZiexKJbw/9aRvlrFER4K077RCL4spm7v/HLqrq27nq7Ilc84vJoybpBVBqTyx1qOnqSOC3dLHdYnJ0E9asQlKpqNi02ebJkS1bmXWTlEpibr0Z5QjVJS6ZEYzRJLM3rfyM5x3KqOKT6aIikY1G5K5OLYamJrKffwmAuN/fbe052RdtWCg+ixbSmptHfdKhIcUzFB0VlSicnFB7jXzdnjA6DXaCm2wyUfje+6BQoFqzcjhCG5ckhYK4u+9AFx1F1ZafKPvy617PZ2i0lHINtaNDb646axIfPnk24QH2mRUAjtHZQSS+PRwfV9z36lpYgBtNrXoamjtP+Hp+WSMPvLaLuqYObjh3KpeuiR+2WAdL1aPUobO2lsb0DNwnT7JpYjXeqD088Fm0gPaSEpoyex8hOVjWx6SNOjrYQ/cwi/50dxjKqOKTuXZtcDNXVCLLMjkvv4q+ro7wKy/HfWL//zZDL90AQPHH9ln1lWWZjooKnAMmjKo30YJ9ucUOboJbxeYttJeUMmHtahTied+mlM7OTHrofjTe3hS8816vg1yGOrziTHQutqkbHqzuTdiGJpH4OgR9Tddh5TMkGdY63x6dHXKK63nwtd00tui55aLpnL98dLYF6058Ta1t1OzaA7IsevfaQHetaMX3tt3kZn1M2rDUYaQF+uqICfEgNbv6jG0AC7o2tg1mVPHJdF0b3OSKCsq/+Zb6A0l4zJhO8IXnD+x6wsPwWbSQlpxjNCSnDDmugTI2N2NqbxdlDsIJXEKCUWq1tGRn9/syxrZ2ij/6BIWzM2GXXzqM0Y1fTj4+THr4ARQaDdnPv3jKBltbtTIbrbqPpJ1p4qE9icS3B+vqWh+b26BHZ4eucofM/Foe/uce2joM3HXZLM5eFDm8gQ6Bsqurg7GtjZqdu0ChwHfxQjtH5fjcJ0/GJTSE2sR96Lve0dtCRx8DVRzJ0pnBmMwyiWl9t/vJt8HGtm668DBQKDBl51DwzvuoPTyIu/uOQXUVCL30YsA+q74d5V0b2wJE4iscJykUuMZE015a1u+NtaVf/A9DYyPBF5wnanuHkWt0FHF334m5o4MjTz2Dvq7e+j3r8IoxWrakEqUOjqWzuhq1l9cZW4xYe/lWNpOaU82j/5dIp97EvVfNYfXcsJEIddC6V3xbjh2jJecYnjOmo/YYnkMu44kkSQSctR7ZaKRqy082u159TQ0oFDj52HfwyVAt6R5mcYbuDgXlTUgSNqlRU2g0aENDoLEJ2Wgk9u47Bv1ir4uIwHvBfJqzsmlISR1ybAPhSK3MhJHl1l3ne+zMdb6dtbWU/e8r1F5edh8NPR74LJxP+DVXoa+t5cjTf8HUaSmNNNSP7RVftbtIfB2GbDKhr63r1yHlYD9XFAqJA5kVPPHmXkwmmQeunWutZRzNuvv41iclA+C3bKk9wxlT/FcsR+HkRMUPP9ps2ldHVTUab2+77Bq3JX9vLfHhXqQdq6G+uaPX81hGFTcSMMhRxb3RRVnKHYIvPB+vWTOHdF32qvXtqOxOfMWKr3Ci7g1u/anzLfrwY8x6PWFXXDaiU+bGs+ALz8d/1Upaco6R8+IryGaz9YjgWF1w6i51MIziIRYi8e2ib2hANhr7dUhZo1YS6KOjtrEDSZJ45Ib5zJ8aOAJRDp1Sa1nxxWxGodHgvWCefQMaQ1SuOnyXLqGzqsomq4JmoxF9XR3ODryxraclM4Ixy7DncO/dHSyjig1EDGFi28lCN1yEau1qwq68fMjX5RoVife8uTQfzaJxAONJh+p4qYNY8RVO1N8Nbq0FBVT9tBVteBgTVotODiNFkiSib/kt7lMmU7snkaKPPsHQ2FXqMEZXfEWpgwPp7Kql7G+SMTXaB62zisdvWsDseP/hDM2muld8AbwSZqPSDr5XqnAqW25y09fVgdns8PW93ZbMsAyz2HWa7g7H63tttxLiEhyEauF8FCrbrCDbY9W3o6ICJMmhO3sIw0Pj7YXG15eW7Jw+H48F77wPskzEtVc7/NEjR6NQq5l4/x9wDgig5NONNByybJAdrq4O9na8nZlY8R31uicj9Xf3/C0XzeCdR9fbdULKYEhKJYquw1xiaIXtucXG4BoTTd3BJOvwicE63sPXsR5jp+Pr6cLkSG8y8mqpbTy1uXm+taOD/XpQnolrTDRecxNoyjxCU3rGiNxmR2UlTr4+NhtvKowtbnGxGBobrYs3J2tISaUhOQWP6dPwnD1rhKMTANTu7kx65AGUOh3GlhabjisebVRu3aUODr7im5qaytVXXw1AYWEhl19+OVdccQWPPfYYZhvVMtqTsa2N4o8/BUnCLb5//T0VCslmdYgjTe3hjlKrxSthtr1DGZMCzloHZjOVP24Z0vV0jpGODj0tnRmMLMPuw6d2d+geVWzLUofhEHrpJQAUffzpsN+WbDCgr60TZQ7CaVk3uOWcWu4gm0zkv/0uSBIR118r+kDbkTYkhIn33WvZrDxGFjN6o3ByQlKrHXvF94033uDhhx+ms2tH4jPPPMNdd93Fhx9+iCzL/PST7Xaw24Msy+S+9k86KioJuegCXGNGZ/9dW4q98zYmPXw/Sicne4cyJvkuXYJSp6Vi8xbMRuOgr2c4xhXb2+LpQSgk2JVyauKbX96Ii5OKCd6ju/zGLTYGr4RZNKVn0JgxvKu+clfrI5H4CqfjGhcD9F7nW7VtO20FhfitWG4d6CLYj+eM6Ux7+k/E3nm7vUMZNpIkoXZzc+wa37CwMF555RXr5xkZGcybZ9kQtWzZMvbs2TN80Y2Aqp9+pmbnbtzi4wkdJw29PaZMwWPKFHuHMWYpnZ3xX7ECQ3099QcODvp6hmNcsb15uTszNdqXIwV1VNcfL3fQG0yUVllGFTvCqlT3qm/xx58N6+3I9d2Jr+joIPTONToaFIpTEl9TZydF//kIhUZDuA02dwq24T5pIrrICHuHMaxUbq6OXeqwfv16VD02hsiybH1h0ul0NI/iO3cmbUXF5P3rTZQ6HXH33mWzDTCCEHDWWgDKh7DJbSyu+ELvm9yKKpoxy6O7vrcnt/g4PGfOoPFwGk2ZR4btduR6S+N7kfgKp6N0dkYXHkZrbt4JR5jKvvoGfW0dQeeeM+aeQ4TRTeXmhqm11WZtPW1twJmeosfUo9bWVtzd+/dClZSUNNCbspnebls2GNC/9Q6yXo/6vHPIKC6G4mI7RNc3e/7chsJR4x6M091XKSyUxtTDHNj8Iwof7wFfb2dxMbi4kJKZOdQQT8sevyedbEKSYNPubMLcLBvaknMtk6cUhoZhiWk4rtM8awakpJL2zLNorr0KxTBMwupe8c2vr6fQAf+mxsvzgL3vp8HLE3N+AUmbfkARGIDc2krnpxtB60J1VAQ1fcRn79iHwpFjHyhHuq/67jdgHR3DHvdgrn/Aie/kyZPZt28f8+fPZ8eOHSxYsKBfl0tISBhwcLaQlJTU623nvv4vKqqqCTj7LKKvutIOkZ3Z6WIf7Rw17sHo675Wt7aR/dyL+JaWEblu7YCuV5Zl9jY1ow0JZuYw/Szt+Xv6MX0PKdnVBEdMJMBHx6HiNKCe5QunMTF84G8S+jJs9zMhgVIZCt55D+njz5jy5z/hPMG2rQ0TP7JsoJu1coW1MbyjGC/PA6PhflbW1XPsUAohShWBCQnk/vMNKvR6oq67gcDFi097udEQ+2A5cuwD5Wj39dje/VQezUJua2fO0uEbktXXz6WvhHjA7czuu+8+XnnlFS699FIMBgPr168f6FXYXc3uRCo2bUYbEU7kr6+1dzjCGOWzcAFqD3eqftqKWa8f0GWNzc2Y9foxVd/bU/eUw12plk1u+WW2G1U8koIvOI/wq6+ks7qG9Eces9Zl24pcX4/K1dXhkl5hZLnGxQHQkp1DW0kpFT9sxjkokAnr19k5MmE8sj5ftZ/atnI06FfiGxISwqefWlYeIiMj+eCDD/jkk0945plnUDpYM+yOykqO/eM1FE5OxN97DwqNxt4hCWOUQq3Gf/UqjM3N1OxJHNBlj7cyG5u1eQunBaJUSOxMKUWWZQrKbTuqeCSFXHwhYVdeTmdlFekPP05nTa1Nrlc2m5HrG0R9r3BG2pBgFM7ONOfkUPjeB2A2E3HN1WLfimAX3dPbZEdOfMcKs9FI1t9fwNTaRtRvbkQbGmLvkIQxLmC9pcShYtPmAV3O2tFhjE7rctNqmBXvT15pI2m5NTS3GRxmY1tvQi+5mNDLLqGjosKy8ltbN+Tr1NfVg8mE0wSR+Ap9k5RKXGOiaS8uoW7fftwmTRTj6AW7UbtbEl+HXvEdK4r+8xEt2Tn4LV+Gv5hXLowA54AAPGfNpPnIUVoLCs94ftlkojnnGLWJ+wBw8h2biS8c7+7w/neWrggRgY49wjP0sksI2XARHWXlZDzymCVxHYLuaZIugaKHr3Bm3YMsACLFsArBjrpLHeT2DjtH0rtxcxykPjmF0s//h3NgAFG/+414UhBGTMDZ62lITqFi02aif3fTCd8ztrXRfDSLpiNHaT6aRXNWNuauYTEoFOgiwu0Q8chYMDUQlTKVo4WWBNGRV3zB0rg97MrLkU0mSj//H+mPPM7UPz+BxtNzUNfXnfiKUgehP9wmWqaO+ixehFt8nJ2jEcYza6lDW5udI+nduEh89fX15LzwMpJKRfy996DSutg7JGEc8Z6TgMbHh+pt2wn85dm05ufTlHmU5qNHaS0sgh69DrVhobhNmoj7pIl4TJ0yZje3Aehc1CRM9GdfhiXBiwxy7BVfsCS/4ddchWw2U/a/r8h45HGmPvUEao+B37eOikoAUeog9Iv3nARibr8VH1HiINiZ2m10lzqM+cRXlmWyX3gZQ2MjkTdcPy5GEguji6RUMmHdGoo/+oTk2+60fl2h0eDeleS6TZqI+8T4cbd7f8nMYPZlVKB1VuHvNTbekEqSRMR11yCbTJR//a1l5fepJ1D3s+e5bDbTVlREU4alf7ModRD6Q1IqmbBmlb3DEARUbqLUwa5MuxNpTD2M19wEAn/1S3uHI4xTAWetpzH1MCp3d2uyq4uKRKFW2zs0u5o3eQI6ZxXxEd5jqvxIkiQib7ge2WSi4rtNZDz6JFP+9NjxlZAeZFmmvbSMxrQ0Gg+n05iegbGpyfJNrRaNt237GguCIAyn0d7ObEwnvk1HjmLcuh2Njzexd9w2pl5YBcei8fRg2jNP2TuMUUfrrObl36/E2QHbmJ2JJElE/eZGMJup2LSZjMeeZOqTj6FydaWjspLGtHQaD6fTcDgNQ/3xjXAaHx/8Vq7Ac/pUipQKJAdrGSkIwvimUKtRurhgFonvyJJNJrKffxGAuHvu6vdhRkEQRpa/t9beIQwbSZKI+u1NyCYzlT9uIfUP9yMbTXRWVVnPo/bwwHfpYjymTcVj+jScAwKsb9KLHWhMqSAIQjeVmyudIvEdWbLZjJO/P6ZZM/GYOsXe4QiCME5JCgXRt/wW2Wym6qefUbm64r1gPp7Tp+IxbSouoaHiaJQgCGOKys2NzvoGe4fRqzGb+CrUaqb9+ck+5zULgiCMBEmhIOb2Wwi95CKc/PxE+YIgCGOa2s0NDAbMBsOo28syrgZYCIIg2IskSZYyBpH0CoIwxnVvcDM0Nds5klOJxFcQBEEQBEGwme4hFsaWFjtHciqR+AqCIAiCIAg2093L19gsVnwFQRAEQRCEMUzt3rXiKxJfQRAEQRAEYSxzi48HN7dROXJdJL6CIAiCIAiCzbjFxeJ89+24RkXaO5RTiMRXEARBEARBGBdE4isIgiAIgiCMCyLxFQRBEARBEMYFkfgKgiAIgiAI44JIfAVBEARBEIRxQSS+giAIgiAIwrggEl9BEARBEARhXBCJryAIgiAIgjAuiMRXEARBEARBGBdE4isIgiAIgiCMCyLxFQRBEARBEMYFkfgKgiAIgiAI44JIfAVBEARBEIRxQSS+giAIgiAIwrggEl9BEARBEARhXFAN9oLnn38+bm5uAISEhPDMM8/YLChBEARBEARBsLVBJb6dnZ0AvP/++zYNRhAEQRAEQRCGy6BKHY4ePUp7ezu//vWvueaaa0hJSbF1XIIgCIIgCIIDOlxxhFfz/0NBfYm9QznFoFZ8nZ2dueGGG9iwYQMFBQXcdNNNbNq0CZVq0JUTgiAIgiAIgoMzmAy8kfQRbaYOnFUae4dzCkmWZXmgF9Lr9ZjNZpydnQG4+OKLeeWVVwgMDOz1/ElJSUOLUhAEQRAEQRj19tansr32AAkeU1jjt9BucSQkJPT69UEt0W7cuJHs7Gwef/xxKisraWlpwc/Pb1ABDLekpCS73fZQOWrsjhr3YDjyfXXk2AfCke+niH30c+T7KWJ3DI50X+vbG3npu/dxc3JliffsYY27r59LXwuug6rxvfjii2lububyyy/n7rvv5umnnxZlDoIgCIIgCOPYh4f/R4exk8umnouz0sne4fRqUNmqRqPhueees3UsgiAIgiAIggM6VlvA9oK9hHuGsDpqMcnJyfYOqVdigIUgCIIgCIIwaGbZzNuHPgHg+lkbUChGb3o5eiMTBEEQBEEQRr1dhQfIqStgQehsJvvH2TucPonEVxAEQRAEQRiUDkMH/0n9ArVSzdUzLrR3OGckEt8usixT1Vpr7zAEQRAEQRAcxhdHfqC+o5HzJq7FT+dj73DOSCS+Xb7P2cpt3zzM1rw99g5FEARBEARh1KtsqeabrC34uHhx7sR19g6nX0TiCzR0NPFJ+tcAvJ/6OU2dLXaOSBAEQRAEYXR7P+VzDGYjV864AGfV6GxfdjKR+AIfp31Fu6GDeJ8oWvStfJD6ub1DEgRBEARBGLXSKo+yvzSFeN9oFofNsXc4/TbuE9+8uiK25u0h1COIR1feRYRnCNvyEzlafczeoQmCIAiCIIw6JrOJd5I/Q0Li+lkbkCTJ3iH127hOfGVZ5u3kT5GRuX7WBtRKNTcmXI6ExBtJH2E0m+wdoiAIPdS01fH09lfIrsmzdyiCIAjj1o+5OyluLGNl5EKivMPtHc6AjOs5w3uKD5JVk8u8kJlMnTARgDjfKFZHLWZL3i6+y/5pVBRrG01G2gztJ/3rOOFznVrL2uilqJTj+lcqjHHvJf+XlIpMqlvr+NtZD6NSKO0dkiAIwrjS3NnCJ+lf46J25rLp59k7nAEbt1lSp1HPBylfoFaoTuk7d8X089lfmsJn6d+yKHQOvjrvEY0tvTKL91P/S1VTDfr8dzGYDP26XEpFJr9fdBMalWaYIxSEkZdZlc3ekkMoJQWlzRVsytnGOfGr7R2WIAjjnMlsQjmO3oR/mv4Nrfo2rp5xEZ7O7vYOZ8DGbeL75dEfqG2v54JJZzHB1e+E77k66bhqxoW8tv893k7+lD8s+d2IxCTLMl8d/ZEP0/6HhISHypUAV3+0Gmdc1C5oe/3njFbtwjdZW0guT+fpHa/yx6U3o1W7jEjMgjASzGYz7yR/BsAfl97My4n/5rOMb1gaPhcPB3ziFQTB8ZnNZv6x/10Olh3mN3OuYHHYXHuHNOyKGkrZnLuDQDd/zo5dYe9wBmVcJr7VrbV8efRHvJw9uGDS+l7PszxiAVvz93CgNJWksjQSgqYNa0xt+nZe2/8e+0tT8HLx4J5FN9FS2EBCQkK/Lj/ZL5aX9v6bfSXJ/GnrSzy4/DbcnFyHHNfR6lw+SP2c6QGTuHDy2TY/tFxQX0KLvpWpE+Jter3C2PJz/h4KGkpYFjGfWYFTuWTqr3g7+VM+SvuK3829yt7hCYIwzphlM/88+AE7C/cD8FLiv8mqyeOaGReN2ZJDWZZ5J/kzZFnm2pkbHPZ+jsvNbR+kfoHBZLD0nVM793oeSZK4MeFylJKCfx/6hE6jftjiKWoo5YEf/8L+0hSm+Mfx7LoHifeNHtB1qJQq7lp4AysiFpJbX8jjPz9PfXvjoGMymU18mv4Nj219juzaPDZmfMujP/2diuaqQV9nT3qTgf+kfsF9Pz7Nk9teZG/xIZtcrzD2tOnb+TjtS5xUTlwx/XwA1sUsI9Q9kK15e8irK7RzhIIgjCeyLPNu8ka25ScS7RXO02vuI9Q9kE0523hs6/PUtNXZO8RhcaA0lfSqLGYFTmF20FR7hzNo4y7xzazKIbE4iVifSJaE931YItQjiF/Gr6G6tZb/Zn43LPHsKjzAQ1v+SnlLFedOXMvDy+8YdM2MUqHkd/Ou4uzYlRQ3lfPoT3+nqqVmwNdT1VLDYz8/z8aMb/Fx8eL+pbeyJHwex+oK+MPmp/k5bzeyLA8qRoBjtQXcv/kZvjy6GT+tN84qJ17d9w7HagsGfZ3C2LUx8zuaOlu4YNJ6vF08Actj/brZlyAj83bXCoQg9KZV30bDEBYBBOFkn6R/xfc5Wwn1COLB5bcR4xPBn9fex5LweeTU5nPf5mc4XHHE3mEOmcFkIK+uiJ/z9vDvQ5/wRtJHKCUF18682N6hDYljrlMPktls5u3kTwG4ftYlKKQz5/0XT/kFe4oO8nXWFpZFzCfEPdAmsRhNRt5L/S+bcrbhonLmnkU3sSB09pCvVyEpuG7WBrRqF/6b+R2P/vwcD6+4o99x7yjYx1tJH9Nu7GBR2BxuSrgcnUbL7KCpzA6cyptJH/HPAx9wqCyd3869ckDlFAaTgc8yvuWroz9ils2cFbOCK2acT2ZVNs/uep2/7nqdp9fcN+KbCYXRq6y5ku9ztuKn8+Gc+DUnfG/ahInMC57J/tIUdhcdYEn4PDtFKYxWVa21PPLT32gzdPDQstuZ6DewI2mCcLL/HfmBzzM3EeDqx8PL77C+BjqrnLh9/nVM9I3ineSN/Hn7K2yYeg4XTj6rX7mGvTV3tlDYUEJBQwkF9ZbT0qZyTLLZeh5Jkrh82nkEuQfYMdKhG1eJ78/5uylsKGF5xAJifCL6dRlnlRPXz76Ev+36J28lfcyjK+4acqPmurYGXtjzBlm1eYS4B3Lv4t/Y9IEkSRKXTvsVWrUL76f+l8d+fp6Hlt1OlHfYaS/Tpm/nzaSP2FV0AGeVE7fOu5ZlEfNPuK9LwucS7xvFq/veZX9pCjm1+dw6/1qmB0w6Y0y5dYW8tu9dipvK8dP5cPPcq611vbODpnHtzIt5J/kznt35Gk+uvheX05SgCOPLeyn/xWQ2cfWMC9Eo1ad8/5qZF5Fcns4HqV8wJ2j6aUuXhPGnoaOJp7a9RH17I5Ik8fSOV3h4+R3E+UbZOzTBQf2Qs50PD/8PH60Xj6y4Ey8XjxO+L0kS62KWE+UVzvN73uDT9K/Jqc3jtvnX2WTPjS3JssyuwgPsLj5IYX0Jte31J3zfSakh2juCCM8QIrxCiPAMJdQjCKcx0DVq3CS+rfo2Pkr7CucedYL9NTd4BglB00gqS2Nn4X6WRcwfdBwZVdm8uOdNGjubWRQ2h9/NuXLYXqx/NXENLmpn3jj4IU9se4EHlt7KRL+YU853tDqXV/a9TXVrLbE+kdy+4HoCTup00c1P58NjK+7iq6wf+STtK57a/jK/iFvFFdPP7zUxMZqMbMz8jv8d+QGzbGZd9DKu6qW2+uzYlZQ1V7L52A5eSnyLPy65GYVi9L9LFoZPakUmh8rSmOIfx/yQWb2ex9/Vl19NXMvnmd/zxZEfuNwBe0oKtteqb+PP21+hoqWaCyadRaRXKC8mvsWft7/CwyvuINYn0t4hCg5me/5e3jr0MR7O7jyy4k78dD6nPW+MTwTPrnuAV/a+TXJ5BvdvfoZ7Fv+G6FEy6KHTqOfNpI/YXrAXAC9nD2YFTiHc05LgRniFEKDzG7OvweMm8f0s41uaO1u4Yvr5p7xL64/rZ19KWuVR3kvZyOygqbhqdAO6vCzLfJ31Ix8e/hIJuG7WBs6OXTnsY/7WRC/BRe3Eq3vf4antL3Pv4t8xM3AyYNnA9t/M7631yxdN/gUXTfnFGTs3KBQKzp+0nukTJvLy3rf5Lvtn0iuzuGPB9YR5BlvPl1dXxGv736OosRQ/rTc3z7vaOijkZJIkcf2sS6hsqeFQeTrvpWzkutmX2OinIDgao9nEu8kbkSSJa2f2PQ7z/Enr2Z6/l2+ytrAqatEp7QlHi6rWWo7V5jMjYDI6jdbe4YxZnUY9f9n5GoUNJayNXspl085FkiTukGVe3vtvntr+Mo8sv7PfR/0EYW/xIV478B46jZaHl99OkNuEM17GzcmV+5fdyueZ3/NZ+rc88tPfuW7WBtZGL7XreN+y5kqe3/0GRY2lRHuFc8fCXxPo5m+3eOxB+fjjjz8+3DdSXl5OUFDQcN/MaW/b7Crx+v738Hf15fb51w2q0bROo0UhKThYdpg2Q3u/25u16tvYX5LMB6mf82PuTjyd3bl/2W0sDEs444PfVj+3MI9gorzC2FN8iF1F+wlxD0CjVPPsztfZWbgfX6039y29mRWRCwdUi+Tl4snKyEW06FtJLk9na/4enFVOOHeq2VN3iFf3vUtDRxNropfyhyW/I/gM5RwKScGcoOkklR0mqTwNNyfXUf/iZM/H9vFfV/EAACAASURBVFCN5th/yNnOjsJ9rIlawuroJX2eV6VQ4ensTmJxEjVtdSwOm3PC9+15P2VZJq3yKO8mb+StpI/ZW3KIzbk76DR2EuYZcsbDhqP5d3Qm9ojdaDLy3J5/kV6VxaLQBG6ee7V11SrUI4hAN392Fx1kb3ES0ydMxKtrs+RQiN+RfYxU7CnlGTy35w00SjWPLL+zz5LBk0mSxGT/OGJ9IjlUlsbekkNUtlQzI2AyKkX/1x1tdV8Ti5N4dsdr1LbXsz5mOXctumFY+6AP9++or+vv63tjfsW3u+2ISTZzzcyLUPdyOL6/zolbzY6CfWzJ3cXKyEWnTcpqWus4UJrKwbJUMqtyrMXhU/zjuHPBr/EcxIrzUM0OmsaDy27j2Z2v8ULimzgpNXQYO0/YwDYYTioNN825glmBU/nngfd5N2UjTgoNnWY9Plovbp57db9qgLtpNS7ct+xWHvrxWd5O/pQAVz9mBk4ZVGyCY2rubOHTjG/Qql24bNq5/brM4rA5bD62nQOlqRyuODKgx9xwaDd0sL1gLz/kbKe0uQKAaO9wpvrHsy0/kc8zN/Ft9lbWRS/lV/Fr7PKcMNaYZcswgeTyDGYGTOa2+dedcqh2cdhczGaZV/e/w5+2v8yjK+4i0ivUThELo11mVQ5/2/0vFJKC+5feMuiFmJmBk3l23YM8v+cNdhbuJ6ksjYl+MUzxi2OyfywRniHDOvnNaDLyQernfJezFSeVE3cs+PUZu1qNZWM+8c1rKya1IpNpEyYyJ2j6kK5LpVRxY8JlPL71Bd44+CFPr70PpUKJLMsUNpRwoDSVA6WpFDSUWC8T7R3O3OAZzAmaTqhHkF0PcUzxj+PRFXfx9I5XMZlN3Db/OpaGz7NJTHOCp/N3n0d4ff/7JJenszpqCVfPvHBQE+T8dT78YcnveGLrC7yw503+tPreE0oohLGtexzmNTMvwt3ZrV+XkSSJ62dfyv2bn+Gd5M/46/qHbD5spT/Kmiv5IWc72woSaTd0oFQoWRo+j7NiV1jrSi+e8kt+ytvFl0c383XWFjYd287qqMWcO3EtvlrR0WQwZFnm34c+YXfRQeJ9ovj94t+etrn+0oh5yMj8Y9+7/GnbSzy64i4ivEJGOGJhtDtWW8CzO1/DLJv545LfMdk/bkjX56vz5olV9/BZxrckFh/iUFkah8rSAHBROzPRN4bJfrFM8Y8j0ivUZolwTWsdLyS+SU5tPiHugdyz+CabdadyVGM68TWajPxUs9fa4ssWCd5k/ziWRcxnR8E+3k/9HLNsJqn0MNVdDauVCiUzAiYzN3g6c4Jm4K0d+qE0W4rxieDFXzwOgLuNd5l6Ortz/9Jb2HVgD0vnLh7SdcX5RnHr/Gt5MfEtnt35Gn9ee59DzgQfLKPZRGlTOU5KjXU8taNOyRmIooZSfszdSaCbP2fFrBjQZSO9QlkVtZif8nax+dh2fhG3aniCPIlZNpNSnsH3OdtIrcgEwMvFg1/Fr2VN9JJTHrdOKg2/iFvF2uilbM1P5MsjP7ApZxs/5u5kZcRCzpu0btjrlNsM7aSUZzIzcPKYGG/+SfrXbD62g3CPYO5bdssZS0iWRczHLJt5ff/7/Gnbizy68i7CPYc3+e006kmpyKCxo5k5QdNH3WvDWGUym/gpbxd17Q24alxx1Whx1ehw1ehwc9LhqtGi0+hOeKNc1FDK0ztepcPUyd0Lb2RWoG2GNaiVaq6Yfj5XTD+f2rZ6MqtyyKzOIbMqm+TydJLL0wFLN6mJvtFM9o9jsl8sJtk0qNtLKc/klb3/plnfypLwefxmzhU4q5xscl8c2Zh+Jf0uZyv1hibOil1BqIft6kyunnEhSWVpfJf9MwBatQtLwuYyJ3iGQ7yQ2Drh7UmSJLRK23SpWBQ2h/LmKj5J/5q/7Xydx1bejWYMtFLpS0NHE1tyd/HjsR3Ud5zYdF+tVHclwc7WZLjnPzcnHT4uXvhovfDVeuGt9eq100ZfzGYzNe31VLVUU9FSQ2VLNZWtNdS3NaBSqtAoNTgpNWhUapyVTmhUls+depxqlBp8td7E+0YN6M2mLMu8m7IRs2zm2pkXDyrRv3zauSQWJ/FZ+jcsCZvb7xXjMzGajLQY2mjRt9LS2XWqb6WmrZ7t+YlUtloGxUz0jeas2JXMC5l5xhVntVLNuphlrIpazK7C/XyRuYktebv4OX8PS8PnnXac+lDvx+bcHfw383uaO1vw0/lw2/xrmeQXa/PbGinfZP3E55nfM8HVj4eW397vjccrIhdilmX+eeB9ntz2Eo+tuMvmR5Y6jJ0kl6eztziZQ2VpdJosE0DfSvqYyf6xLA6by4KQWbg6DWyztNA/jR1NvJj4FhlV2Wc8r4vK2ZIUO+mobq2jRd/KLfOusUl//d74aL1YGjGPpRGW/uN17Q0nJMIpFZmkdL2RVqIgqn4rMT6RxPpEEOMdwQRXv9M+v5rNZjZmfst/M75HqVByU8IVrIleYtcjzqPJmE18jSYj/834DmeFE5dMOcem1+3h7M7dC28ktSKTmYFTmOQXa5fDquPBhZPPpry5ih2F+/jH/ve4c+GvHaIZ+EDl1RXyXc5W9hQlYTQbcVE5szxiAZIk0WZop93QQZuhvetfBzVt9RhMhjNer7uTKz5aL2tCbE2KXTzJbimgPKueipZqKltqqGqpoaqtFpP51NUFSZIGPB0t2C2AtTFLWR6xoF815Ellh0mrPMrMgMmDXmFxd3Zjw5Rf8m7KRj5O/5rfzLmiX5eTZZnixjL2lhyipLHCmti26C1Jboex87SXVSvVrIpcxPrYFYOqF1UplKyIXMiy8PnsKU7ii8zv2V6wlx0F+4jTReBUqWOyf9yQHvdm2cyeoiQ+TvuSqtZaXFTOLAqbQ2JxEo///ALnTVrHJVPOcbijCtvyE3kvZSNezh48svyOAddKr4pahCyb+dfB//Dkthd5fOU9hHgM7TBwh6GDQ+UZ7C0+RHJ5ujXZDXD1Y0HobLycPUgsTiKjKpuMqmzeOvQxMwMmszhsLnOCp4sVORvJrsnj+T1vUNfewNzgGfwibhWt+jbr37TlTWzrCZ8361spa65Cls3cmHAZKyIXjli83i6eLAmfa629bWhvtCTB1TmkFmeQV19ETl0B3+dYzu+m0RHTlQR3n7o5udLY0cTLe98mrfIofjoffr/oJqJGSRu10cKxnuUGQJIkFoXNwbPdZVjeTU8PmGT3DTTjgSRJ/HbulVS11pBYnESgm3+/NzzZmsFkoKSpgvz6YgrqiylsLKG9pZ1cp3LifaOI9Y5Eq+n/ar/RbGJfySE2ZW8jqzYPgCC3CZwVu4LlEQvOOMTDaDL2SIbbaexspratnpq2emrb6qlrt3xc2hVzryqOf+jm5EqUZyj+rr5McPUjwNUPf50vAa5+eLq4gwx6k55Ok55O4/FTvUlPR9ep5eudZNXkkVh8iHeSP+Ojw1+yJHwe62KWnTYxNJgMvJfyXxSSgmtmXTyklYn1sSvYkreLn3J3sS56aZ/nLW4sI7E4icSiQ9ZNaN2cVU64anQEuPpZD412rwj1/HySX4xNmtMrFAqWhM9lUVgCB0pT+Tzje7Ia8nly20sEuPqxOmoJKyIXDHgX9uGKI/zn8Bfk1xejVCj5RexKLpx8Nu7Obpwdu4JX9r7N/478QGpFJrcvuH7I9X96o57dRQfJasjBqVJHuGfIsDTv31+Swj8PfICrRsfDK+7A39V3UNezOnoJZlnmjaQPeWLbizy+8u4zdqA5WYehg6TyNBKLD5FSnoG+601poKs/C0JnszB0NuGeIdbH9dlxK6lprWN30UF2Fx0gqSyNpLI0nJQa5gRPZ3HYXGYGTHa4NyKjgSzL/HBsu/Xo0RXTz+e8iesG9Jxils12X2DxdPFgUdgcFoXNIYkkps2YRn5DMTm1BRyrzSenroDk8gySyzOslwlw9aPD2ElDRxMJQdO4df61A269Oh5I8ggMuU9KSiIhIWG4b2bU3fZQOWrswxF3U2cLD235K5Ut1ayKWky0VzghHgEEuwcOS+lGm76dgoZiChpKLIluQwkljWWnjG/s+ecjIRHqEUScbxRxPpHE+0YT0MvhqMaucobNuTuob7eUM8wKnMrZsSuZHjDR5k+4sizTom89KSluoL6qltnxMy0JrquvzUt0mjqa+Tl/Dz/m7qS6tRaAWJ9I1scsZ0Ho7BPKML46upkPUr/g7NiVXG+D/s2pFZn8efsrTPKL4Vfuy5kz53iLs5LGcvYUJ7G3+BAlTeWAZdV2duBUFobOZpJfLG4and2TDlmW+Wr395Soq9lTnITBZECpUDI3aAZropcwdUJ8n4+VvLoiPjz8Pw5XHgFgSdhcLpt27ikJYruhg7eTP2VbfiJqpZqrZ1zI+pjlA37z0dTRzKZj2/nh2HaaO1tO+J6XiwcRniGEeQQT7hlMuGcIgW4TBn2kLL0yi6d3vIpSoeTRFXfaZCDFDznbeevQx3g6u3PexHXIyBjNJsyyGaPZhMlswiSbLadmEybZclpUWUJhZ7n1CEyQ2wRrshvmEdyvn2NJUzm7Cw+yq+gAlS3VgKWF5oKQ2cwJnk68T9SwLOA46msM9B57h7GTNw5+yM7C/bg7uXLnwhuYdpre8Y7kdL+nxo4mjtUVklObz7HaAo7VFdBp0nPZ1HP51cQ1dk/eh/vx1df19/U9kfiOYo4a+3DFXdZUwWM/P09jZ/MJX3d3ciXEPZBg9wBC3AMJ8bB87OXsccKLjizLdBg7abYe4uo6vNVpOcRlqdmso6C+mKquRK2bRqnummoTQqRXKBGeoYR5BLHv0AG0Ie5k1eSSU5tPTm2+dbUHLKuo8T5RxPlGEeIeyL6SZHYXHbSWM6yMXMj62BV2aSA+Uo8vs9lMSkUGPxzbQUp5BjIybhodK6MWszZ6CU4qJ+789jFUCiUv/fIJm61Q/HXXPzlYmsqvJqxk5eyl7C0+RGJREsU9kt1ZgVNYGDqbhMBpo3LccffvqFXfxs7C/WzJ3UVRYylg6X6yOmoJKyMXnnCIv6qlho/TvmJX0QEAZgRM4orpF5yxDGNfSTL/d+A/NOtbmREwmZvnXY13P/rcljdX8U3WFrYV7MVgMqDTaFkfswxDbSdKbw1FDaUUNpSeMhJVpVAR6h5ImGcwYR7BqJUqa0JpNJt6JJsmjCYjRtmEyWxJPPeWHMJoNnH/0ltseuRtU842/n3okwFfLtg9gIWhs1kQMntI3XtkWSa3rpBdRQdILEo6oc4/2D2AeJ8o4n2jifeNItBtwpBrNh31NQZOjb28uYrndv8fRY2lxHpHcM/i3+Cj9bJjhLbT399T95u0ge7tGC6jNfEVx1EEhxHkHsCr5zxFcWMZJU3llDRVUNp1eqT6GJnVOSecX6t2IcDVD73JYE1se6tfPZmbkyvTJ0wiwivUmugGuvr3Or5Rq3QmIWiadaCJ0WyiqKGErJo8smrzyK7J42DZYQ6WHbZeJtDNn7NjV/arnGEsUCgUzA6axuygaVS11PBj7k5+zt/DV0c38/XRH/HRetFu7OCG2ZfZ9LDcNTMvIqU8g28rt/H191sBUCtUzAueyYLQ2SQETXOYn79Oo+Ws2BWsj1nOsboCtuTuYk/RQT5K+5JP078mIXg6KyIWkF6ZxQ+5OzCZTUR6hXLl9Av6nRjOD5lFnE8Ur+9/j5SKTO7d9BS/nXvlacdFZ9Xk8vXRLRwoTUVGxl/nwy/jVrMyahHOKifLC8/04y88LZ2tFDaWUthQQmFDKUUNpRQ1lZHfcJoynD6oFCruWHC9zcvNzopdQYx3BDVtdSgVSpSSEpVCiUJSoFIou76msJx2fT8r8ygr5i+zye1LkmSp1/SJ4JoZF3Gk5hgZVVlk1eSRU5vPz017+Dl/D3Dim+qJvtFEeYePmoRnpB0oTeXVfe/QbuhgXcwyrp158ZB69jsqhaRAoxx7e2BsTSS+gkNxUmmsLww96Y16ypqrKGkqp7SpoisxLqe4sQwnlRNuGh3+Wm9cnVxxs9ZqWlrbuDnpcOtqc+Pp4nHKSvFAqBRKorzDifIO52xWAlDX1kB2bR4FDSVM9I0ZlnIGR+Hv6suVMy7gkqnnsLc4mc3HtpNVm0e4RzBrzjChbaACXP24eMov2Jj+LbODprIodDYJQdMdJtntjSRJxPpEEusTybUzL2ZX0X5+zN3F/pIU9pekAJaV4MumnceisIQBP868XDx4YNlt/HBsO++nfs5zu/+PFRELuW72BrRqF8xmMwfKUvn66Bayu+rSo73DOXfiWuYFz+yz96irk44p/nFM6dEP1WQ2UdFSTXFjGWZZ7pFcWhLO7s9VChXKHsmnm8Z1QPX0A9Hb80tfylQDT9z7Q6FQnPDzMplNFDWWkVWTS1ZN7ilvqpUKJZGeoXhrPdGptejULmg1lo4vOrUWncYFbdepTq1Fq3EZ8IbV0WLnlhwOJlbRUpdFgesRvi36AY1SzW3zr2NZxHx7hyeMciLxFcYEjUpDhFfIqGxE7631ZIF29rC1xXFEaqXa2sqnrLkSd43rsEwuunDy2YS3+zvs4dy+aDUurItZztroZeTWFbKn6CATXP1YHbV4SPXJkiRxVuwKpk6I55W9b7OtIJHM6mxWRS1mW34iFV01qAlB0/hV/Fom+cUM+o2iUqEk2D1gwJvJxiOlQkmkVyiRXqGcFbsCgNq2erJq8siuySWrJo+8+iKO1RX0+zpdlVpenT5l2N5EDBetTk1rs5Htm7KRURDntZjVK6azMFhM+RTObFDPjmazmccff5ysrCw0Gg1PPfUU4eGiXYYgCAMX5DbB3iE4tJ6Hx20pxD2QP6/+I59mfMOXRzfzcdpXqBQqVkUt5pz41YPu/iDLMvW1bZQXN1Ba3EBZcQNV5c14eLoQFOZJUKgnwWGe+AW4oRSHbfvko/ViUVgCi8Isb+yMZpOly4u+jTZDO62Gdlq7P9a302poo63rtNXQTkdTm0OWR3hPVFKQsAtllQchTXFo6jzY+UUh+78vZeqsYGbMDSU4zFP0rRV6NajEd8uWLej1ej755BNSUlL4y1/+wuuvv27r2IbswO4CcrKbMLTm4aJV46LVWE+1WjXOLmoU4olVEAQHZjaZ6Wg30N5uQJZBqZRQKBSWU6UCpfL4xwrFwBIBlVLFFdPPZ07QdI7WHGNZ+PwB98ptbuygrDvJLWqgvKSB9rYePagl8PbRUVvTQmV5E8n7iiy3rVIQEOJBsDUZ9sLLR9tnMiPLMga9ifY2PW2tBtrb9LS3GejsMGAwmDAazBgMJgx6E0aD6dSvGS1fd3bR4OWjxdP7+D8vbxdcdJpRlUzJZrnrPljui8FgRqGQ0KrccNN4oHRRoFJZHgNSL7/7pKQku3cvGYyvj/5IM81ctnol501aR31NGykHijl8sISkxEKSEgvx9XdlxtxQpieE4OYxsPIm2SzT2Wm0Pn462i3/Tv3c8s9kMqPVqtHqnNC6atDqNMdPdU7ouj5Wa5R2f/x0/40Y9Cb0ehMmk+Uxo1BISFLXqUJCIYFCqej6Gl1fs3zP3vdhqAb1iE9KSmLpUkt/zJkzZ5Kenm7ToGzBYDDx41cZGI1mjqVnnPZ8Ts4qtDpLQuzkrEalUnS9WFhePBRKCWX3qdJy2vNFpfsB0/P8lq/1/NhyWVmWMZtlzCYZs9mMydT9udlyapYx9fi4vKyJltpsJAksjzOp62PLg876cddp94NSoeCkB3D31y0P2J7X0bPG6/iHMj1Lv2TZ8p/cfX7ZcioDlu5elvN3X1dRYSvoC60x9nTyH4z1filA4sT7czzWnvfZ8v1+k8FoNFtf0IwGM0aj2fqCZzJ2vfgZzRgNJsxmGZVKiUqtQK1WolQpUKmVqNUKy9e7Pu/+fkVxOxnKMsvvzWTGZLL8Xi2fy12fmzEZLb9z68+vK7bun5ksn/hz7/5692NN6noMKRRSj8fn8cegUin1+Jl1/Tx7/K5P/NhyWl7cTrqitCs+y+POZDSfEHP3x2aT3Gc9YG/fsjzesD5R9vy85xOoQiFhMpm7XrzNx1/ErcmJ+fiLe9cTtUqlQOOkQuOkwqn71NlyqtEo0Tgf/3pFcTvpUmlXYtDjOnskOgb98SRIRj7xd61SoDr599/1NaVSiSzLJ/3MTCf87I7/TC2PAaVCgbIrGel+XlEqFShVPT+2nBbmt9LekGN9kbWetulp73rx7eww9v/vQaLr9i3PUT3vm1KlsN4/pbL76wrr34NKEUhiZtGJV9f999zzz7Lrg4LcOnZ88yPNTR0nXMbLR0tUnB9BoZaENjDEA42TCrPJTFVlM2VFllXg0iLLv5KC490gnF3UBIV64jfBFX2nibY2/f+3d+fRUZX3H8ffM5MZSIisiuIP5CSyqpVDsAWOFmpYymJElhC2oIil1QrlSFWKBKMNUEDtIgrSokBQ0OSwpCh4QBEUJVI4smlQQDAxCBgSJetklt8fM3OzENQEyc0wn9c5OTNzZ+H7zHPvM9/ney/3GslISbGTkiJfElJnFgizWXG5av4MRyObLxFuEUFzf2L8bV4Jn4bl4nb5xha3239b/X6lbcvrqRgzPZXue73eqs95fdtkebkHl9NtrMOB9dV9kThrEljXwsKsRl9bw9zceqsbuz24LsA0KWY0XWjPwJv6AdDqmkj6DenKnYO6cPzzs+zfk03WoW94583PePetz7ixc2uuvjbSSPgC36HT6TK2f6ez6ndLLQ5/tlhqHgOrCwuzEhHpoHG4HYcjDEcjm3/MCsPusFWMX438z/mXn/qqhIPk+H/LfL9bFfcr3/onck4XzkCbnC5f+8pcRhtr07aLtTeQU1ROmI2cw//n8bqIal9Ey6sb1rmE65T4FhYWEhlZce5Um82Gy+UiLKzhzBztdhtTn+jHRx/s44Z2URQXOY3ZWWmJ03hc6h8wz3xzHlf5JQyYl8kXh46YHUKdHPz4wI+/6Aqx9/29ZodQZ/vez//xFzUAVpsFu91mTEZKS8r5/rtSyp0/7Rr2ewmOdtbsuwuWOBrZaBxup3mLCBpH2AkP7MGyWnwTL5enYnJdKemumJT5JjOBSWFJsdM/+fNcWuJYzVXNGtP55muNQxiub9ec8IiaLztutVm57vpmXHd9M2J6+Q6dK3e6OPX19+T6q8W52QUc//wsxz8/W/FGCzRu7PsOmv5fOBGBPXtNHISH+24bNQ7zrT8Om38ia6v02Fpl3bJYLJSVuijIL6Ygr5iCc8WV7peQf66YM6eqnlJx3weXdwwITETsDl+c4eF2whxV22H3T8gD/RqYdFVOxj3uqkmS1+VLtIPNVY0iaeW48FR7VquFDl1a06FLa0qKnRz+JJf9e7I5mnWGo1lnavwso/8dNiIiHNib+9aR8HB7pW3Lvy5F+JY1DvfvQQ6v2O5KS8spLnJSVOikuLCM4iKn8bikyElRURnFhb5l3+WX4HS6a/Xd76vDGGa1WnA08iXPjcPtNG0e7kuwA4m2w7fOB4pt3sCtt+pjjzdw3z8hc3vwePEv8+D1gMe/3OvF/3ke3P7CXkNTp/P4zp8/n27dujFkyBAA+vTpw86dOy/6+r17gyMx8LgrZt++Tq906635sW8F8c/WPVS8179SVP4so+JmBYsVf9UrUJ2teM5qrVQ+qVwB9FZM1Ixe84KXQBWWSpWDivvGc56K5wzVC6iWynctVZZZLri1VHlsfFb12Kt/0dUWVK9yVjyu1r4aP+zH+SodFqy2yvcr3VrBGmbB5q9Iejz4EwZvtdsLlwNGld032616G6hyBpYFKtzVK2TVq2XGV+il0gBTaT3zeI3llde5i1WTL/guvVSN0bhftT2+qnLNlfYfK7xXXx+pdN/oY3/cFqtvF70tzN8nYb7+CfTRxXbRez1eXC7/X7kHd3ngsQdXuddXaXd7jf42Pj/w2ZX+HZvNtx5YALe7Yjyo6HP/MrfXP6D71glf9YNKe3ioVPnwf4+2wDbu71O3rz89gX4N/MB4Kvra4/FiAewOq++vkRW7w4Ld7qsUXy6BMa1qWzF+pCvtGKr6vmpPNmpso3HEz19JdJZ5KC50EWa34mhkxW631Lgb/3Lx7Sr2UlzooqTITWmx2zeG26puM5X7PXDfGB8Ce/EsFv+eLirt6cIYEypX1qTuis67KHd6KsaVsIoxxqzd9oHtzO0fr9wurzF+VVnm8vr21Bh7+fzrVKWx0VZlfbMQZq8YO0PZz3oe35iYGLZv386QIUP45JNP6NSp04++RxewqL1gjT1Y466LYG5rMMdeG8HcTsXe8AVzOxV7cAjWtpp9AYuLqVPiO2DAAHbt2sWYMWPwer3MmzevLh8jIiIiIlJv6pT4Wq1Wnn766Z87FhERERGRy0bn8hIRERGRkKDEV0RERERCghJfEREREQkJSnxFREREJCQo8RURERGRkKDEV0RERERCghJfEREREQkJSnxFREREJCQo8RURERGRkKDEV0RERERCgsXr9Xov9z+yd+/ey/1PiIiIiIgA0KNHjxqX10viKyIiIiJiNh3qICIiIiIhQYmviIiIiIQEJb4iIiIiEhKU+IqIiIhISFDiKyIiIiIhQYmviIiIiISEKyrxTUxM5NixY2aH8ZPl5OQQExNDYmKi8bd48eIaX9uQ2paZmUnnzp156623qiyPi4tj5syZJkV1+S1btow77riDsrIys0P5UaHaRw1pO6mrH2pDbGxsg1v/gmm7qKtly5Zx3333cf/99zN58mQOHTpkdki1kp2dzdSpU0lMTGTMmDEkJydTWFhY42tzc3N599136znCC2VmZnLbbbdx6tQpY9kzzzzDunXrTIzq8sjMzKR3794kJiYyYcIExowZc8HYHQyCZfwNMzuAUNehQwdSU1PNDqPWoqOj2bRpE0OGDAHgyJEjlJSUmBzV5fXf//6XIUOG8OabbzJixAizUoR1tQAADhZJREFUw/lRodhHUv+CbbuoraNHj/Luu++yZs0aLBYLn332GY8//jgZGRlmh/aTlJaW8tBDD5GSkkK3bt0AWL9+PTNmzOCll1664PW7d+/m+PHjxMbG1neoF7Db7fzlL3/hlVdewWKxmB3OZdWrVy/+/ve/A1BUVERiYiJRUVF07drV5MiuPFdUxRcgPz+fP/zhD0yaNInhw4ezbds2wFfp+utf/8qECRNITEzk/PnzJkd6cc8++yxjxowhISGBzZs3G8v/9a9/MXHiRB544AHOnTtnYoTQpUsXTp06xffffw9ARkYGcXFxAKxevZqJEycybtw4fv/73+N0Olm3bh3jx49n7NixfPTRR2aGXieZmZnccMMNjBkzhldffRXwzW7nzJljzNLPnj1LZmYm8fHxjBs3jg0bNpgac237aMaMGbz33nsAHDt2jClTppgV+iVZvHgxa9asAXztSExMBIJrDLhYGxqai20XgarPmjVreP755wF44YUXGD58OJMnT2bcuHFkZmaaFndttGzZktzcXNLT0zl9+jRdu3YlPT2dI0eOGHvqpk6dyvnz58nMzGTSpElMnjyZu+++2/hOzPTee+/xy1/+0kh6AYYPH05+fj7Hjx9nwoQJJCQkcO+99/Ltt9+ybNkyNm3axDvvvGNi1D69evWiWbNmF3yPL7/8MiNHjiQhIYFFixYBMGLECHJycgDYvHkzKSkp9R7vz6VJkyYkJCSwZcuWGvOB/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HoD09HRGjRplcvQ/r4Y6BgSzi20X1WVlZfH++++Tnp7OCy+8wNmzZ+s50rpr2bIlS5YsYd++fSQkJDBo0CC2b99OUlISTz75JKmpqfTp04f//Oc/AJw+fZolS5bwxhtvsGLFCvLy8kyNPzs7mxtuuOGC5W3btiU+Pp4pU6bw+uuvk5CQQFZWFlOmTOGuu+6iX79+JkR7oeTkZFasWMGJEycA33a8efNm1q5dy9q1azl58iTbt29n1KhRRrFh/fr1jB492sSoL12rVq3YsmVLjflAUlIS8+fPJy0tjd69ezeowwuCIQcL+kMdioqKcDgc2O12AG677TaWLVtGeno6FosFl8tlvPamm24CoE2bNg3meLTqhzr8+9//5vDhw0aFx+VykZubC/jaBr5ka8eOHfUfbDVxcXEkJyfTrl07Izar1YrdbueRRx4hIiKCb775xuiDqKgoM8Ots++++46dO3dy7tw5UlNTKSwsZPXq1YCvIgG+PgkcF9eQ2lmbPurZsydz584lLy+PXbt28cgjj5gc/U9TfQz4oV2iDXEMgNq1oaH4oe0iwOv1Ar6q9S9+8QtsNhs2m41bbrnFjJDr5OTJk0RGRjJ//nwADh48yJQpUygtLeWpp54CoLy83Njuu3fvjsPhAKBjx4589dVXtGrVypzggWuvvZYDBw5csPzEiROUlZXRvXt3AOOQqIZ2DG2LFi2YNWsWM2fOJCYmhrKyMrp161blN/+LL75g3LhxjB07lvj4eAoLC+nUqZPJkV+a3Nxc4uLiyMjIuCAfyMvL48YbbwRg/PjxZoYZlDlY0Fd8Z86cyd69e/F4POTl5TFv3jyGDRvGokWL6NmzpzHwQnD8mERHR9OzZ09SU1NZuXIlgwcPpm3btgBG5fR///sfHTt2NDNMANq1a0dxcTGpqancfffdABQWFrJt2zb+8Y9/kJSUhMfjMfrAag3O1S0jI4ORI0fy8ssvs3z5ct544w127drFuXPnjP/ksm/fPjp06AA0rHbWpo8sFgtxcXHMnTuX22+/3RjIGrrqY0CnTp2MiuLhw4ervLahjgG1aUNDcbHtwmq1GrF/+umngG+Cf/DgQTweD06n01geDI4cOUJycrLxQx0VFcVVV11F+/btWbBgAampqTz66KP07dsXgM8++wy3201JSQlHjx6lffv2ZoZPv379+PDDD6skv2lpabRs2ZK+ffsavysZGRmkpqZitVrxeDxmhVuj2NhYoqKiWL9+PY0aNeLAgQO4XC68Xi979uwhKiqKyMhIbrnlFubPnx/0x5oXFhaSlpbGVVddVWM+0Lp1a6MCvmzZMrZu3WparMGYgwV9xXfSpEmkpKTQqFEjhg8fTps2bZg7dy4vvfQSbdq0IT8/3+wQayU2NpaPP/6YcePGUVxcTP/+/YmMjARg27ZtrFy5kiZNmrBgwQKTI/UZMmQIGzduJCoqiuzsbGw2G+Hh4YwYMQKHw8E111zDmTNnzA7zkqSlpbFw4ULjcXh4OAMHDiQ9PZ3169ezYsUKwsPDWbhwIZ9//rmJkdasNn00YsQIfvOb37Bx40aTo/7pqo8BgwYNYvr06ezZsydoKovB2IaLbRfXXXcdTz/9NG3atKF169YAdO7cmb59+zJ69GhatGiB3W4nLCw4fn4GDhzIsWPHiI+PJyIiAq/Xy2OPPcZ1113H448/jtvtBmDu3LmcOXMGl8vF7373OwoKCnjwwQdp2bKlqfE3adKEpUuXMm/ePAoKCnC73XTu3JnnnnuO/Px85syZw5IlS2jcuDGLFi0iNzeXJUuWcPPNNzN06FBTY6/siSeeYPfu3TRp0oTBgwczduxYPB4PPXr0oH///gDEx8fzwAMPMG/ePJOjrb3du3eTmJiI1WrF7XYzdepUBgwYwN/+9rcL8oGnnnqKWbNmYbVaueaaa7jvvvtMizsYczCLt3I6LiI/WWJiIsnJycYupyvB6dOneeyxx1i5cqXZocgVJC8vjy1btjB+/HicTidDhw5l5cqVXH/99WaH9rPKzMxk7dq1xv/OF5GGJzim3CJy2b399tssXryYuXPnmh2KXGFatGjBoUOHGDlyJBaLhfj4+Csu6RWR4KCKr4iIiIiEhKCs+JaXlzNr1iy+/vprnE4nDz74IB06dGDmzJlYLBY6duzIk08+afwno5MnT/LHP/6RTZs2AVBQUMBvf/tb43999u/fn3vvvde09oiIiIgEg0vNwYqLi0lOTiYnJ4fy8nKSkpK49dZb6y3+oEx8MzIyaN68OYsWLSI/P5/hw4fTpUsXpk+fTs+ePZkzZw7vvPMOAwYMYMOGDaxatarKAdaffvopd911F0lJSSa2QkRERCS4XGoOtnz5cjp27MjChQvJysoiKyurXhPfhnPepVoYNGgQf/rTn4zHNpuNw4cP86tf/QqAPn368OGHHwLQrFmzC84teejQIQ4fPsyECROYNm1a0J91QERERKQ+XGoO9sEHH2C325k8eTIvvvgiv/71r+sveII08W3SpAmRkZEUFhYybdo0pk+fbpyHNPB84HJ4d955JxEREVXeHx0dzbRp01i9ejX9+/cP6ksbioiIiNSXS83B8vPz+f7771m+fDmxsbH1fnrWoEx8AU6dOsXEiRMZNmwYcXFxVS4aUFRURNOmTS/63l69etGzZ0/Ad0nXYDqZuoiIiIiZLiUHa968ObGxsYAvMQ5cCKq+BGXi++2333L//ffz6KOPMmrUKMB3KbzMzEwAdu7caVyetSazZ8/m7bffBuCjjz7i5ptvvvxBi4iIiAS5S83BevTowY4dOwDYs2ePcdXT+hKUpzNLSUlh8+bNREdHG8ueeOIJUlJSKC8vJzo6mpSUFGw2m/H87bffzq5duwDIzs5m1qxZgO9qQykpKcYVhkRERESkZpeagxUUFDB79mzOnj1LWFgYCxYsoG3btvUWf1AmviIiIiIitRWUhzqIiIiIiNSWEl8RERERCQlKfEVEREQkJCjxFREREZGQoMRXREREREJCmNkBiIiEkpycHAYNGsSNN94IQGlpKTExMcyYMYOrr776ou9LTEwkNTW1vsIUEbkiqeIrIlLPWrduzcaNG9m4cSNbtmzh6quvZtq0aT/4no8//rieohMRuXIp8RURMZHFYmHq1Kl88cUXZGVlMXv2bBISEujXrx8PPfQQpaWlpKSkABAfHw/4row0atQo7rnnHh5++GHy8/PNbIKISNBQ4isiYjKHw0H79u3Ztm0bdrud119/na1bt3L+/Hl27NjB7NmzAUhLS+PcuXM8++yzLF++nA0bNnDHHXfwzDPPmNwCEZHgoGN8RUQaAIvFwk033US7du149dVXOX78OCdOnKC4uLjK6/bv38+pU6eYOHEiAB6Ph2bNmpkRsohI0FHiKyJiMqfTyZdffkl2djb//Oc/mThxIiNGjCA/P5/qV5V3u93ExMSwdOlSAMrKyigqKjIjbBGRoKNDHURETOTxeHj++efp1q0b2dnZDB48mJEjR9K0aVMyMzNxu90A2Gw2XC4X3bp145NPPuHLL78E4MUXX2ThwoVmNkFEJGio4isiUs/OnDnDsGHDAF/i27VrV5577jm++eYb/vznP/Pmm29it9uJiYkhJycHgH79+jFs2DDWrVvHvHnzmD59Oh6Ph2uvvZZFixaZ2RwRkaBh8VbfjyYiIiIicgXSoQ4iIiIiEhKU+IqIiIhISFDiKyIiIiIhQYmviIiIiIQEJb4iIiIiEhKU+IqIiIhISFDiKyIiIiIhQYmviIiIiISE/wc86pnQVndM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39" name="Picture 3"/>
          <p:cNvPicPr>
            <a:picLocks noChangeAspect="1" noChangeArrowheads="1"/>
          </p:cNvPicPr>
          <p:nvPr/>
        </p:nvPicPr>
        <p:blipFill>
          <a:blip r:embed="rId3" cstate="print"/>
          <a:srcRect/>
          <a:stretch>
            <a:fillRect/>
          </a:stretch>
        </p:blipFill>
        <p:spPr bwMode="auto">
          <a:xfrm>
            <a:off x="6385300" y="2045776"/>
            <a:ext cx="5073435" cy="3215900"/>
          </a:xfrm>
          <a:prstGeom prst="rect">
            <a:avLst/>
          </a:prstGeom>
          <a:noFill/>
          <a:ln w="9525">
            <a:noFill/>
            <a:miter lim="800000"/>
            <a:headEnd/>
            <a:tailEnd/>
          </a:ln>
        </p:spPr>
      </p:pic>
      <p:sp>
        <p:nvSpPr>
          <p:cNvPr id="13" name="Rectangle 12"/>
          <p:cNvSpPr/>
          <p:nvPr/>
        </p:nvSpPr>
        <p:spPr>
          <a:xfrm>
            <a:off x="2842365" y="2019968"/>
            <a:ext cx="1191352" cy="369332"/>
          </a:xfrm>
          <a:prstGeom prst="rect">
            <a:avLst/>
          </a:prstGeom>
        </p:spPr>
        <p:txBody>
          <a:bodyPr wrap="none">
            <a:spAutoFit/>
          </a:bodyPr>
          <a:lstStyle/>
          <a:p>
            <a:r>
              <a:rPr lang="en-US" b="1" dirty="0"/>
              <a:t>1997-2009</a:t>
            </a:r>
          </a:p>
        </p:txBody>
      </p:sp>
      <p:sp>
        <p:nvSpPr>
          <p:cNvPr id="14" name="Rectangle 13"/>
          <p:cNvSpPr/>
          <p:nvPr/>
        </p:nvSpPr>
        <p:spPr>
          <a:xfrm>
            <a:off x="8621316" y="1663507"/>
            <a:ext cx="652743" cy="369332"/>
          </a:xfrm>
          <a:prstGeom prst="rect">
            <a:avLst/>
          </a:prstGeom>
        </p:spPr>
        <p:txBody>
          <a:bodyPr wrap="none">
            <a:spAutoFit/>
          </a:bodyPr>
          <a:lstStyle/>
          <a:p>
            <a:r>
              <a:rPr lang="en-US" b="1" dirty="0"/>
              <a:t>2015</a:t>
            </a:r>
          </a:p>
        </p:txBody>
      </p:sp>
      <p:cxnSp>
        <p:nvCxnSpPr>
          <p:cNvPr id="15" name="Straight Arrow Connector 14"/>
          <p:cNvCxnSpPr/>
          <p:nvPr/>
        </p:nvCxnSpPr>
        <p:spPr>
          <a:xfrm>
            <a:off x="4432515" y="1604075"/>
            <a:ext cx="441702" cy="13561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7045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1097006"/>
            <a:ext cx="3200400" cy="3292388"/>
          </a:xfrm>
        </p:spPr>
        <p:txBody>
          <a:bodyPr>
            <a:normAutofit/>
          </a:bodyPr>
          <a:lstStyle/>
          <a:p>
            <a:r>
              <a:rPr lang="en-US" dirty="0"/>
              <a:t>Our Research – Mundane part of modern life</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8" name="Picture 7">
            <a:extLst>
              <a:ext uri="{FF2B5EF4-FFF2-40B4-BE49-F238E27FC236}">
                <a16:creationId xmlns:a16="http://schemas.microsoft.com/office/drawing/2014/main" id="{08D13C88-EE5B-47B3-8887-4757FB19DB5A}"/>
              </a:ext>
            </a:extLst>
          </p:cNvPr>
          <p:cNvPicPr>
            <a:picLocks noChangeAspect="1"/>
          </p:cNvPicPr>
          <p:nvPr/>
        </p:nvPicPr>
        <p:blipFill>
          <a:blip r:embed="rId2" cstate="print"/>
          <a:stretch>
            <a:fillRect/>
          </a:stretch>
        </p:blipFill>
        <p:spPr>
          <a:xfrm>
            <a:off x="4695080" y="801221"/>
            <a:ext cx="6916639" cy="4571651"/>
          </a:xfrm>
          <a:prstGeom prst="rect">
            <a:avLst/>
          </a:prstGeom>
        </p:spPr>
      </p:pic>
    </p:spTree>
    <p:extLst>
      <p:ext uri="{BB962C8B-B14F-4D97-AF65-F5344CB8AC3E}">
        <p14:creationId xmlns:p14="http://schemas.microsoft.com/office/powerpoint/2010/main" val="319460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B89F-2846-48D9-8682-A0F21F7247F1}"/>
              </a:ext>
            </a:extLst>
          </p:cNvPr>
          <p:cNvSpPr>
            <a:spLocks noGrp="1"/>
          </p:cNvSpPr>
          <p:nvPr>
            <p:ph type="title"/>
          </p:nvPr>
        </p:nvSpPr>
        <p:spPr>
          <a:xfrm>
            <a:off x="737461" y="101655"/>
            <a:ext cx="10515600" cy="998726"/>
          </a:xfrm>
        </p:spPr>
        <p:txBody>
          <a:bodyPr>
            <a:normAutofit/>
          </a:bodyPr>
          <a:lstStyle/>
          <a:p>
            <a:r>
              <a:rPr lang="en-US" dirty="0"/>
              <a:t>Historical data: Cancellations per Carrier [%]</a:t>
            </a:r>
            <a:endParaRPr lang="en-CA" dirty="0"/>
          </a:p>
        </p:txBody>
      </p:sp>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68568" y="1759058"/>
            <a:ext cx="5554592" cy="3453216"/>
          </a:xfrm>
          <a:prstGeom prst="rect">
            <a:avLst/>
          </a:prstGeom>
          <a:noFill/>
          <a:ln w="9525">
            <a:noFill/>
            <a:miter lim="800000"/>
            <a:headEnd/>
            <a:tailEnd/>
          </a:ln>
        </p:spPr>
      </p:pic>
      <p:pic>
        <p:nvPicPr>
          <p:cNvPr id="13313" name="Picture 1"/>
          <p:cNvPicPr>
            <a:picLocks noChangeAspect="1" noChangeArrowheads="1"/>
          </p:cNvPicPr>
          <p:nvPr/>
        </p:nvPicPr>
        <p:blipFill>
          <a:blip r:embed="rId3" cstate="print"/>
          <a:srcRect/>
          <a:stretch>
            <a:fillRect/>
          </a:stretch>
        </p:blipFill>
        <p:spPr bwMode="auto">
          <a:xfrm>
            <a:off x="6051200" y="2479729"/>
            <a:ext cx="5409797" cy="2547856"/>
          </a:xfrm>
          <a:prstGeom prst="rect">
            <a:avLst/>
          </a:prstGeom>
          <a:noFill/>
          <a:ln w="9525">
            <a:noFill/>
            <a:miter lim="800000"/>
            <a:headEnd/>
            <a:tailEnd/>
          </a:ln>
        </p:spPr>
      </p:pic>
      <p:sp>
        <p:nvSpPr>
          <p:cNvPr id="8" name="Rectangle 7"/>
          <p:cNvSpPr/>
          <p:nvPr/>
        </p:nvSpPr>
        <p:spPr>
          <a:xfrm>
            <a:off x="2571144" y="1291547"/>
            <a:ext cx="1191352" cy="369332"/>
          </a:xfrm>
          <a:prstGeom prst="rect">
            <a:avLst/>
          </a:prstGeom>
        </p:spPr>
        <p:txBody>
          <a:bodyPr wrap="none">
            <a:spAutoFit/>
          </a:bodyPr>
          <a:lstStyle/>
          <a:p>
            <a:r>
              <a:rPr lang="en-US" b="1" dirty="0"/>
              <a:t>1997-2009</a:t>
            </a:r>
          </a:p>
        </p:txBody>
      </p:sp>
      <p:sp>
        <p:nvSpPr>
          <p:cNvPr id="10" name="Rectangle 9"/>
          <p:cNvSpPr/>
          <p:nvPr/>
        </p:nvSpPr>
        <p:spPr>
          <a:xfrm>
            <a:off x="8512828" y="1957975"/>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B89F-2846-48D9-8682-A0F21F7247F1}"/>
              </a:ext>
            </a:extLst>
          </p:cNvPr>
          <p:cNvSpPr>
            <a:spLocks noGrp="1"/>
          </p:cNvSpPr>
          <p:nvPr>
            <p:ph type="title"/>
          </p:nvPr>
        </p:nvSpPr>
        <p:spPr>
          <a:xfrm>
            <a:off x="737461" y="101655"/>
            <a:ext cx="10515600" cy="812745"/>
          </a:xfrm>
        </p:spPr>
        <p:txBody>
          <a:bodyPr/>
          <a:lstStyle/>
          <a:p>
            <a:r>
              <a:rPr lang="en-US" dirty="0"/>
              <a:t>Historical data: Flight Delays per Carrier [min]</a:t>
            </a:r>
            <a:endParaRPr lang="en-CA" dirty="0"/>
          </a:p>
        </p:txBody>
      </p:sp>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468099" y="1883044"/>
            <a:ext cx="5422738" cy="3383474"/>
          </a:xfrm>
          <a:prstGeom prst="rect">
            <a:avLst/>
          </a:prstGeom>
          <a:noFill/>
          <a:ln w="9525">
            <a:noFill/>
            <a:miter lim="800000"/>
            <a:headEnd/>
            <a:tailEnd/>
          </a:ln>
        </p:spPr>
      </p:pic>
      <p:pic>
        <p:nvPicPr>
          <p:cNvPr id="12289" name="Picture 1"/>
          <p:cNvPicPr>
            <a:picLocks noChangeAspect="1" noChangeArrowheads="1"/>
          </p:cNvPicPr>
          <p:nvPr/>
        </p:nvPicPr>
        <p:blipFill>
          <a:blip r:embed="rId3" cstate="print"/>
          <a:srcRect/>
          <a:stretch>
            <a:fillRect/>
          </a:stretch>
        </p:blipFill>
        <p:spPr bwMode="auto">
          <a:xfrm>
            <a:off x="6067830" y="1627321"/>
            <a:ext cx="5183939" cy="3835993"/>
          </a:xfrm>
          <a:prstGeom prst="rect">
            <a:avLst/>
          </a:prstGeom>
          <a:noFill/>
          <a:ln w="9525">
            <a:noFill/>
            <a:miter lim="800000"/>
            <a:headEnd/>
            <a:tailEnd/>
          </a:ln>
        </p:spPr>
      </p:pic>
      <p:sp>
        <p:nvSpPr>
          <p:cNvPr id="10" name="Rectangle 9"/>
          <p:cNvSpPr/>
          <p:nvPr/>
        </p:nvSpPr>
        <p:spPr>
          <a:xfrm>
            <a:off x="2410431" y="1214056"/>
            <a:ext cx="1191352" cy="369332"/>
          </a:xfrm>
          <a:prstGeom prst="rect">
            <a:avLst/>
          </a:prstGeom>
        </p:spPr>
        <p:txBody>
          <a:bodyPr wrap="none">
            <a:spAutoFit/>
          </a:bodyPr>
          <a:lstStyle/>
          <a:p>
            <a:r>
              <a:rPr lang="en-US" b="1" dirty="0"/>
              <a:t>1997-2009</a:t>
            </a:r>
          </a:p>
        </p:txBody>
      </p:sp>
      <p:sp>
        <p:nvSpPr>
          <p:cNvPr id="11" name="Rectangle 10"/>
          <p:cNvSpPr/>
          <p:nvPr/>
        </p:nvSpPr>
        <p:spPr>
          <a:xfrm>
            <a:off x="8419839" y="1214056"/>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B89F-2846-48D9-8682-A0F21F7247F1}"/>
              </a:ext>
            </a:extLst>
          </p:cNvPr>
          <p:cNvSpPr>
            <a:spLocks noGrp="1"/>
          </p:cNvSpPr>
          <p:nvPr>
            <p:ph type="title"/>
          </p:nvPr>
        </p:nvSpPr>
        <p:spPr>
          <a:xfrm>
            <a:off x="737461" y="101655"/>
            <a:ext cx="10515600" cy="998726"/>
          </a:xfrm>
        </p:spPr>
        <p:txBody>
          <a:bodyPr/>
          <a:lstStyle/>
          <a:p>
            <a:r>
              <a:rPr lang="en-US" dirty="0"/>
              <a:t>Historical data: Average Carrier delays [min]</a:t>
            </a:r>
            <a:endParaRPr lang="en-CA" dirty="0"/>
          </a:p>
        </p:txBody>
      </p:sp>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106" name="Picture 2"/>
          <p:cNvPicPr>
            <a:picLocks noChangeAspect="1" noChangeArrowheads="1"/>
          </p:cNvPicPr>
          <p:nvPr/>
        </p:nvPicPr>
        <p:blipFill>
          <a:blip r:embed="rId2" cstate="print"/>
          <a:srcRect/>
          <a:stretch>
            <a:fillRect/>
          </a:stretch>
        </p:blipFill>
        <p:spPr bwMode="auto">
          <a:xfrm>
            <a:off x="6559099" y="1542081"/>
            <a:ext cx="5461292" cy="2929179"/>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202367" y="2774197"/>
            <a:ext cx="6085869" cy="3183046"/>
          </a:xfrm>
          <a:prstGeom prst="rect">
            <a:avLst/>
          </a:prstGeom>
          <a:noFill/>
          <a:ln w="9525">
            <a:noFill/>
            <a:miter lim="800000"/>
            <a:headEnd/>
            <a:tailEnd/>
          </a:ln>
        </p:spPr>
      </p:pic>
      <p:sp>
        <p:nvSpPr>
          <p:cNvPr id="10" name="Rectangle 9"/>
          <p:cNvSpPr/>
          <p:nvPr/>
        </p:nvSpPr>
        <p:spPr>
          <a:xfrm>
            <a:off x="2707145" y="2345432"/>
            <a:ext cx="1191352" cy="369332"/>
          </a:xfrm>
          <a:prstGeom prst="rect">
            <a:avLst/>
          </a:prstGeom>
        </p:spPr>
        <p:txBody>
          <a:bodyPr wrap="none">
            <a:spAutoFit/>
          </a:bodyPr>
          <a:lstStyle/>
          <a:p>
            <a:r>
              <a:rPr lang="en-US" b="1" dirty="0"/>
              <a:t>1997-2009</a:t>
            </a:r>
          </a:p>
        </p:txBody>
      </p:sp>
      <p:sp>
        <p:nvSpPr>
          <p:cNvPr id="11" name="Rectangle 10"/>
          <p:cNvSpPr/>
          <p:nvPr/>
        </p:nvSpPr>
        <p:spPr>
          <a:xfrm>
            <a:off x="9187004" y="1136565"/>
            <a:ext cx="652743" cy="369332"/>
          </a:xfrm>
          <a:prstGeom prst="rect">
            <a:avLst/>
          </a:prstGeom>
        </p:spPr>
        <p:txBody>
          <a:bodyPr wrap="none">
            <a:spAutoFit/>
          </a:bodyPr>
          <a:lstStyle/>
          <a:p>
            <a:r>
              <a:rPr lang="en-US" b="1" dirty="0"/>
              <a:t>2015</a:t>
            </a:r>
          </a:p>
        </p:txBody>
      </p:sp>
    </p:spTree>
    <p:extLst>
      <p:ext uri="{BB962C8B-B14F-4D97-AF65-F5344CB8AC3E}">
        <p14:creationId xmlns:p14="http://schemas.microsoft.com/office/powerpoint/2010/main" val="67045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B89F-2846-48D9-8682-A0F21F7247F1}"/>
              </a:ext>
            </a:extLst>
          </p:cNvPr>
          <p:cNvSpPr>
            <a:spLocks noGrp="1"/>
          </p:cNvSpPr>
          <p:nvPr>
            <p:ph type="title"/>
          </p:nvPr>
        </p:nvSpPr>
        <p:spPr>
          <a:xfrm>
            <a:off x="838200" y="365126"/>
            <a:ext cx="10515600" cy="567218"/>
          </a:xfrm>
        </p:spPr>
        <p:txBody>
          <a:bodyPr>
            <a:normAutofit fontScale="90000"/>
          </a:bodyPr>
          <a:lstStyle/>
          <a:p>
            <a:r>
              <a:rPr lang="en-CA" sz="4900" b="1" dirty="0"/>
              <a:t>Model</a:t>
            </a:r>
            <a:r>
              <a:rPr lang="en-CA" b="1" dirty="0"/>
              <a:t> development - Igor</a:t>
            </a:r>
          </a:p>
        </p:txBody>
      </p:sp>
      <p:sp>
        <p:nvSpPr>
          <p:cNvPr id="3" name="Content Placeholder 2">
            <a:extLst>
              <a:ext uri="{FF2B5EF4-FFF2-40B4-BE49-F238E27FC236}">
                <a16:creationId xmlns:a16="http://schemas.microsoft.com/office/drawing/2014/main" id="{9BFA56E4-820C-454A-8010-D41616ED8DC8}"/>
              </a:ext>
            </a:extLst>
          </p:cNvPr>
          <p:cNvSpPr>
            <a:spLocks noGrp="1"/>
          </p:cNvSpPr>
          <p:nvPr>
            <p:ph idx="1"/>
          </p:nvPr>
        </p:nvSpPr>
        <p:spPr>
          <a:xfrm>
            <a:off x="838200" y="1245703"/>
            <a:ext cx="10515600" cy="4797287"/>
          </a:xfrm>
        </p:spPr>
        <p:txBody>
          <a:bodyPr/>
          <a:lstStyle/>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The model base on optimal resource optimization using Linear Programming was chosen</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The target function: MAX number of people served by the terminal in the target week</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Platform – Excel Solver (Simplex method)</a:t>
            </a:r>
          </a:p>
          <a:p>
            <a:pPr>
              <a:spcBef>
                <a:spcPts val="600"/>
              </a:spcBef>
              <a:spcAft>
                <a:spcPts val="600"/>
              </a:spcAft>
              <a:buBlip>
                <a:blip r:embed="rId2">
                  <a:extLst>
                    <a:ext uri="{96DAC541-7B7A-43D3-8B79-37D633B846F1}">
                      <asvg:svgBlip xmlns:asvg="http://schemas.microsoft.com/office/drawing/2016/SVG/main" r:embed="rId3"/>
                    </a:ext>
                  </a:extLst>
                </a:blip>
              </a:buBlip>
            </a:pPr>
            <a:r>
              <a:rPr lang="en-CA" dirty="0">
                <a:latin typeface="+mj-lt"/>
              </a:rPr>
              <a:t>Constrains applied (target week counts):</a:t>
            </a:r>
          </a:p>
          <a:p>
            <a:pPr lvl="1">
              <a:spcBef>
                <a:spcPts val="0"/>
              </a:spcBef>
            </a:pPr>
            <a:r>
              <a:rPr lang="en-CA" dirty="0">
                <a:latin typeface="+mj-lt"/>
              </a:rPr>
              <a:t>Min number of flights granted to each airline</a:t>
            </a:r>
          </a:p>
          <a:p>
            <a:pPr lvl="1">
              <a:spcBef>
                <a:spcPts val="0"/>
              </a:spcBef>
            </a:pPr>
            <a:r>
              <a:rPr lang="en-CA" dirty="0">
                <a:latin typeface="+mj-lt"/>
              </a:rPr>
              <a:t>Max number of flights granted to each airline</a:t>
            </a:r>
          </a:p>
          <a:p>
            <a:pPr lvl="1">
              <a:spcBef>
                <a:spcPts val="0"/>
              </a:spcBef>
            </a:pPr>
            <a:r>
              <a:rPr lang="en-CA" dirty="0">
                <a:latin typeface="+mj-lt"/>
              </a:rPr>
              <a:t>Min number of flights assigned to each gate</a:t>
            </a:r>
          </a:p>
          <a:p>
            <a:pPr lvl="1">
              <a:spcBef>
                <a:spcPts val="0"/>
              </a:spcBef>
            </a:pPr>
            <a:r>
              <a:rPr lang="en-CA" dirty="0">
                <a:latin typeface="+mj-lt"/>
              </a:rPr>
              <a:t>Max number of flights assigned to each gate</a:t>
            </a:r>
          </a:p>
          <a:p>
            <a:endParaRPr lang="en-CA" dirty="0">
              <a:latin typeface="+mj-lt"/>
            </a:endParaRPr>
          </a:p>
        </p:txBody>
      </p:sp>
      <p:sp>
        <p:nvSpPr>
          <p:cNvPr id="4" name="Footer Placeholder 3">
            <a:extLst>
              <a:ext uri="{FF2B5EF4-FFF2-40B4-BE49-F238E27FC236}">
                <a16:creationId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p14="http://schemas.microsoft.com/office/powerpoint/2010/main" val="56479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235000"/>
            <a:ext cx="10515600" cy="817512"/>
          </a:xfrm>
        </p:spPr>
        <p:txBody>
          <a:bodyPr/>
          <a:lstStyle/>
          <a:p>
            <a:r>
              <a:rPr lang="en-US" dirty="0"/>
              <a:t>SFO Gates - Weekly Allocation – input 1</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graphicFrame>
        <p:nvGraphicFramePr>
          <p:cNvPr id="9" name="Content Placeholder 8"/>
          <p:cNvGraphicFramePr>
            <a:graphicFrameLocks noGrp="1"/>
          </p:cNvGraphicFramePr>
          <p:nvPr>
            <p:ph idx="1"/>
          </p:nvPr>
        </p:nvGraphicFramePr>
        <p:xfrm>
          <a:off x="1696454" y="1231901"/>
          <a:ext cx="8799092" cy="4945060"/>
        </p:xfrm>
        <a:graphic>
          <a:graphicData uri="http://schemas.openxmlformats.org/drawingml/2006/table">
            <a:tbl>
              <a:tblPr/>
              <a:tblGrid>
                <a:gridCol w="2277307">
                  <a:extLst>
                    <a:ext uri="{9D8B030D-6E8A-4147-A177-3AD203B41FA5}">
                      <a16:colId xmlns:a16="http://schemas.microsoft.com/office/drawing/2014/main" val="20000"/>
                    </a:ext>
                  </a:extLst>
                </a:gridCol>
                <a:gridCol w="451917">
                  <a:extLst>
                    <a:ext uri="{9D8B030D-6E8A-4147-A177-3AD203B41FA5}">
                      <a16:colId xmlns:a16="http://schemas.microsoft.com/office/drawing/2014/main" val="20001"/>
                    </a:ext>
                  </a:extLst>
                </a:gridCol>
                <a:gridCol w="336723">
                  <a:extLst>
                    <a:ext uri="{9D8B030D-6E8A-4147-A177-3AD203B41FA5}">
                      <a16:colId xmlns:a16="http://schemas.microsoft.com/office/drawing/2014/main" val="20002"/>
                    </a:ext>
                  </a:extLst>
                </a:gridCol>
                <a:gridCol w="336723">
                  <a:extLst>
                    <a:ext uri="{9D8B030D-6E8A-4147-A177-3AD203B41FA5}">
                      <a16:colId xmlns:a16="http://schemas.microsoft.com/office/drawing/2014/main" val="20003"/>
                    </a:ext>
                  </a:extLst>
                </a:gridCol>
                <a:gridCol w="336723">
                  <a:extLst>
                    <a:ext uri="{9D8B030D-6E8A-4147-A177-3AD203B41FA5}">
                      <a16:colId xmlns:a16="http://schemas.microsoft.com/office/drawing/2014/main" val="20004"/>
                    </a:ext>
                  </a:extLst>
                </a:gridCol>
                <a:gridCol w="342630">
                  <a:extLst>
                    <a:ext uri="{9D8B030D-6E8A-4147-A177-3AD203B41FA5}">
                      <a16:colId xmlns:a16="http://schemas.microsoft.com/office/drawing/2014/main" val="20005"/>
                    </a:ext>
                  </a:extLst>
                </a:gridCol>
                <a:gridCol w="342630">
                  <a:extLst>
                    <a:ext uri="{9D8B030D-6E8A-4147-A177-3AD203B41FA5}">
                      <a16:colId xmlns:a16="http://schemas.microsoft.com/office/drawing/2014/main" val="20006"/>
                    </a:ext>
                  </a:extLst>
                </a:gridCol>
                <a:gridCol w="342630">
                  <a:extLst>
                    <a:ext uri="{9D8B030D-6E8A-4147-A177-3AD203B41FA5}">
                      <a16:colId xmlns:a16="http://schemas.microsoft.com/office/drawing/2014/main" val="20007"/>
                    </a:ext>
                  </a:extLst>
                </a:gridCol>
                <a:gridCol w="342630">
                  <a:extLst>
                    <a:ext uri="{9D8B030D-6E8A-4147-A177-3AD203B41FA5}">
                      <a16:colId xmlns:a16="http://schemas.microsoft.com/office/drawing/2014/main" val="20008"/>
                    </a:ext>
                  </a:extLst>
                </a:gridCol>
                <a:gridCol w="342630">
                  <a:extLst>
                    <a:ext uri="{9D8B030D-6E8A-4147-A177-3AD203B41FA5}">
                      <a16:colId xmlns:a16="http://schemas.microsoft.com/office/drawing/2014/main" val="20009"/>
                    </a:ext>
                  </a:extLst>
                </a:gridCol>
                <a:gridCol w="342630">
                  <a:extLst>
                    <a:ext uri="{9D8B030D-6E8A-4147-A177-3AD203B41FA5}">
                      <a16:colId xmlns:a16="http://schemas.microsoft.com/office/drawing/2014/main" val="20010"/>
                    </a:ext>
                  </a:extLst>
                </a:gridCol>
                <a:gridCol w="342630">
                  <a:extLst>
                    <a:ext uri="{9D8B030D-6E8A-4147-A177-3AD203B41FA5}">
                      <a16:colId xmlns:a16="http://schemas.microsoft.com/office/drawing/2014/main" val="20011"/>
                    </a:ext>
                  </a:extLst>
                </a:gridCol>
                <a:gridCol w="342630">
                  <a:extLst>
                    <a:ext uri="{9D8B030D-6E8A-4147-A177-3AD203B41FA5}">
                      <a16:colId xmlns:a16="http://schemas.microsoft.com/office/drawing/2014/main" val="20012"/>
                    </a:ext>
                  </a:extLst>
                </a:gridCol>
                <a:gridCol w="342630">
                  <a:extLst>
                    <a:ext uri="{9D8B030D-6E8A-4147-A177-3AD203B41FA5}">
                      <a16:colId xmlns:a16="http://schemas.microsoft.com/office/drawing/2014/main" val="20013"/>
                    </a:ext>
                  </a:extLst>
                </a:gridCol>
                <a:gridCol w="567111">
                  <a:extLst>
                    <a:ext uri="{9D8B030D-6E8A-4147-A177-3AD203B41FA5}">
                      <a16:colId xmlns:a16="http://schemas.microsoft.com/office/drawing/2014/main" val="20014"/>
                    </a:ext>
                  </a:extLst>
                </a:gridCol>
                <a:gridCol w="664584">
                  <a:extLst>
                    <a:ext uri="{9D8B030D-6E8A-4147-A177-3AD203B41FA5}">
                      <a16:colId xmlns:a16="http://schemas.microsoft.com/office/drawing/2014/main" val="20015"/>
                    </a:ext>
                  </a:extLst>
                </a:gridCol>
                <a:gridCol w="744334">
                  <a:extLst>
                    <a:ext uri="{9D8B030D-6E8A-4147-A177-3AD203B41FA5}">
                      <a16:colId xmlns:a16="http://schemas.microsoft.com/office/drawing/2014/main" val="20016"/>
                    </a:ext>
                  </a:extLst>
                </a:gridCol>
              </a:tblGrid>
              <a:tr h="274234">
                <a:tc gridSpan="5">
                  <a:txBody>
                    <a:bodyPr/>
                    <a:lstStyle/>
                    <a:p>
                      <a:pPr algn="l" fontAlgn="b"/>
                      <a:endParaRPr lang="en-US" sz="1700" b="1" i="0" u="none" strike="noStrike" dirty="0">
                        <a:solidFill>
                          <a:srgbClr val="000000"/>
                        </a:solidFill>
                        <a:effectLst/>
                        <a:latin typeface="Calibri"/>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rowSpan="4" gridSpan="7">
                  <a:txBody>
                    <a:bodyPr/>
                    <a:lstStyle/>
                    <a:p>
                      <a:pPr algn="l" fontAlgn="b"/>
                      <a:r>
                        <a:rPr lang="en-US" sz="1000" b="0" i="0" u="none" strike="noStrike">
                          <a:solidFill>
                            <a:srgbClr val="000000"/>
                          </a:solidFill>
                          <a:effectLst/>
                          <a:latin typeface="Calibri"/>
                        </a:rPr>
                        <a:t>False False False False </a:t>
                      </a:r>
                    </a:p>
                  </a:txBody>
                  <a:tcPr marL="0" marR="0" marT="0" marB="0" anchor="b">
                    <a:lnL>
                      <a:noFill/>
                    </a:lnL>
                    <a:lnR>
                      <a:noFill/>
                    </a:lnR>
                    <a:lnT>
                      <a:noFill/>
                    </a:lnT>
                    <a:lnB>
                      <a:noFill/>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val="10001"/>
                  </a:ext>
                </a:extLst>
              </a:tr>
              <a:tr h="185772">
                <a:tc>
                  <a:txBody>
                    <a:bodyPr/>
                    <a:lstStyle/>
                    <a:p>
                      <a:pPr algn="l" fontAlgn="b"/>
                      <a:r>
                        <a:rPr lang="en-US" sz="11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185772">
                <a:tc>
                  <a:txBody>
                    <a:bodyPr/>
                    <a:lstStyle/>
                    <a:p>
                      <a:pPr algn="l" fontAlgn="b"/>
                      <a:r>
                        <a:rPr lang="en-US" sz="11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185772">
                <a:tc>
                  <a:txBody>
                    <a:bodyPr/>
                    <a:lstStyle/>
                    <a:p>
                      <a:pPr algn="l" fontAlgn="b"/>
                      <a:r>
                        <a:rPr lang="en-US" sz="11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85772">
                <a:tc>
                  <a:txBody>
                    <a:bodyPr/>
                    <a:lstStyle/>
                    <a:p>
                      <a:pPr algn="l" fontAlgn="b"/>
                      <a:r>
                        <a:rPr lang="en-US" sz="11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85772">
                <a:tc>
                  <a:txBody>
                    <a:bodyPr/>
                    <a:lstStyle/>
                    <a:p>
                      <a:pPr algn="l" fontAlgn="b"/>
                      <a:r>
                        <a:rPr lang="en-US" sz="11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85772">
                <a:tc>
                  <a:txBody>
                    <a:bodyPr/>
                    <a:lstStyle/>
                    <a:p>
                      <a:pPr algn="l" fontAlgn="b"/>
                      <a:r>
                        <a:rPr lang="en-US" sz="11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85772">
                <a:tc>
                  <a:txBody>
                    <a:bodyPr/>
                    <a:lstStyle/>
                    <a:p>
                      <a:pPr algn="l" fontAlgn="b"/>
                      <a:r>
                        <a:rPr lang="en-US" sz="11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85772">
                <a:tc>
                  <a:txBody>
                    <a:bodyPr/>
                    <a:lstStyle/>
                    <a:p>
                      <a:pPr algn="l" fontAlgn="b"/>
                      <a:r>
                        <a:rPr lang="en-US" sz="11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0"/>
                  </a:ext>
                </a:extLst>
              </a:tr>
              <a:tr h="176925">
                <a:tc gridSpan="2">
                  <a:txBody>
                    <a:bodyPr/>
                    <a:lstStyle/>
                    <a:p>
                      <a:pPr algn="ctr" fontAlgn="ctr"/>
                      <a:r>
                        <a:rPr lang="en-US" sz="10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0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0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176925">
                <a:tc>
                  <a:txBody>
                    <a:bodyPr/>
                    <a:lstStyle/>
                    <a:p>
                      <a:pPr algn="l" fontAlgn="b"/>
                      <a:r>
                        <a:rPr lang="en-US" sz="10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176925">
                <a:tc>
                  <a:txBody>
                    <a:bodyPr/>
                    <a:lstStyle/>
                    <a:p>
                      <a:pPr algn="l" fontAlgn="b"/>
                      <a:r>
                        <a:rPr lang="en-US" sz="10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67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76925">
                <a:tc>
                  <a:txBody>
                    <a:bodyPr/>
                    <a:lstStyle/>
                    <a:p>
                      <a:pPr algn="l" fontAlgn="b"/>
                      <a:r>
                        <a:rPr lang="en-US" sz="10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76925">
                <a:tc>
                  <a:txBody>
                    <a:bodyPr/>
                    <a:lstStyle/>
                    <a:p>
                      <a:pPr algn="l" fontAlgn="b"/>
                      <a:r>
                        <a:rPr lang="en-US" sz="10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76925">
                <a:tc>
                  <a:txBody>
                    <a:bodyPr/>
                    <a:lstStyle/>
                    <a:p>
                      <a:pPr algn="l" fontAlgn="b"/>
                      <a:r>
                        <a:rPr lang="en-US" sz="10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55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76925">
                <a:tc>
                  <a:txBody>
                    <a:bodyPr/>
                    <a:lstStyle/>
                    <a:p>
                      <a:pPr algn="l" fontAlgn="b"/>
                      <a:r>
                        <a:rPr lang="en-US" sz="10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76925">
                <a:tc>
                  <a:txBody>
                    <a:bodyPr/>
                    <a:lstStyle/>
                    <a:p>
                      <a:pPr algn="l" fontAlgn="b"/>
                      <a:r>
                        <a:rPr lang="en-US" sz="10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76925">
                <a:tc>
                  <a:txBody>
                    <a:bodyPr/>
                    <a:lstStyle/>
                    <a:p>
                      <a:pPr algn="l" fontAlgn="b"/>
                      <a:r>
                        <a:rPr lang="en-US" sz="10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76925">
                <a:tc>
                  <a:txBody>
                    <a:bodyPr/>
                    <a:lstStyle/>
                    <a:p>
                      <a:pPr algn="l" fontAlgn="b"/>
                      <a:r>
                        <a:rPr lang="en-US" sz="10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35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239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76925">
                <a:tc>
                  <a:txBody>
                    <a:bodyPr/>
                    <a:lstStyle/>
                    <a:p>
                      <a:pPr algn="l" fontAlgn="b"/>
                      <a:r>
                        <a:rPr lang="en-US" sz="10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76925">
                <a:tc>
                  <a:txBody>
                    <a:bodyPr/>
                    <a:lstStyle/>
                    <a:p>
                      <a:pPr algn="l" fontAlgn="b"/>
                      <a:r>
                        <a:rPr lang="en-US" sz="10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54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2"/>
                  </a:ext>
                </a:extLst>
              </a:tr>
              <a:tr h="176925">
                <a:tc>
                  <a:txBody>
                    <a:bodyPr/>
                    <a:lstStyle/>
                    <a:p>
                      <a:pPr algn="l" fontAlgn="b"/>
                      <a:r>
                        <a:rPr lang="en-US" sz="10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3"/>
                  </a:ext>
                </a:extLst>
              </a:tr>
              <a:tr h="176925">
                <a:tc gridSpan="2">
                  <a:txBody>
                    <a:bodyPr/>
                    <a:lstStyle/>
                    <a:p>
                      <a:pPr algn="r" fontAlgn="b"/>
                      <a:r>
                        <a:rPr lang="en-US" sz="10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62</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4"/>
                  </a:ext>
                </a:extLst>
              </a:tr>
              <a:tr h="176925">
                <a:tc gridSpan="2">
                  <a:txBody>
                    <a:bodyPr/>
                    <a:lstStyle/>
                    <a:p>
                      <a:pPr algn="r" fontAlgn="b"/>
                      <a:r>
                        <a:rPr lang="en-US" sz="10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5"/>
                  </a:ext>
                </a:extLst>
              </a:tr>
              <a:tr h="176925">
                <a:tc gridSpan="2">
                  <a:txBody>
                    <a:bodyPr/>
                    <a:lstStyle/>
                    <a:p>
                      <a:pPr algn="r" fontAlgn="b"/>
                      <a:r>
                        <a:rPr lang="en-US" sz="10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6"/>
                  </a:ext>
                </a:extLst>
              </a:tr>
            </a:tbl>
          </a:graphicData>
        </a:graphic>
      </p:graphicFrame>
      <p:pic>
        <p:nvPicPr>
          <p:cNvPr id="10" name="CommandButton1">
            <a:extLst>
              <a:ext uri="{63B3BB69-23CF-44E3-9099-C40C66FF867C}">
                <a14:compatExt xmlns:a14="http://schemas.microsoft.com/office/drawing/2010/main" spid="_x0000_s1028"/>
              </a:ext>
            </a:extLst>
          </p:cNvPr>
          <p:cNvPicPr>
            <a:picLocks noChangeAspect="1"/>
          </p:cNvPicPr>
          <p:nvPr/>
        </p:nvPicPr>
        <p:blipFill>
          <a:blip r:embed="rId2" cstate="print"/>
          <a:stretch>
            <a:fillRect/>
          </a:stretch>
        </p:blipFill>
        <p:spPr>
          <a:xfrm>
            <a:off x="7046843" y="1717675"/>
            <a:ext cx="2308295" cy="600075"/>
          </a:xfrm>
          <a:prstGeom prst="rect">
            <a:avLst/>
          </a:prstGeom>
        </p:spPr>
      </p:pic>
      <p:pic>
        <p:nvPicPr>
          <p:cNvPr id="11" name="CommandButton2">
            <a:extLst>
              <a:ext uri="{63B3BB69-23CF-44E3-9099-C40C66FF867C}">
                <a14:compatExt xmlns:a14="http://schemas.microsoft.com/office/drawing/2010/main" spid="_x0000_s1029"/>
              </a:ext>
            </a:extLst>
          </p:cNvPr>
          <p:cNvPicPr>
            <a:picLocks noChangeAspect="1"/>
          </p:cNvPicPr>
          <p:nvPr/>
        </p:nvPicPr>
        <p:blipFill>
          <a:blip r:embed="rId3" cstate="print"/>
          <a:stretch>
            <a:fillRect/>
          </a:stretch>
        </p:blipFill>
        <p:spPr>
          <a:xfrm>
            <a:off x="9431338" y="1708150"/>
            <a:ext cx="1085850" cy="600075"/>
          </a:xfrm>
          <a:prstGeom prst="rect">
            <a:avLst/>
          </a:prstGeom>
        </p:spPr>
      </p:pic>
    </p:spTree>
    <p:extLst>
      <p:ext uri="{BB962C8B-B14F-4D97-AF65-F5344CB8AC3E}">
        <p14:creationId xmlns:p14="http://schemas.microsoft.com/office/powerpoint/2010/main" val="381734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365126"/>
            <a:ext cx="10515600" cy="721552"/>
          </a:xfrm>
        </p:spPr>
        <p:txBody>
          <a:bodyPr/>
          <a:lstStyle/>
          <a:p>
            <a:r>
              <a:rPr lang="en-US" dirty="0"/>
              <a:t>SFO Gates - Weekly Allocation – input 2</a:t>
            </a:r>
            <a:endParaRPr lang="en-CA" dirty="0"/>
          </a:p>
        </p:txBody>
      </p:sp>
      <p:graphicFrame>
        <p:nvGraphicFramePr>
          <p:cNvPr id="7" name="Table 6"/>
          <p:cNvGraphicFramePr>
            <a:graphicFrameLocks noGrp="1"/>
          </p:cNvGraphicFramePr>
          <p:nvPr/>
        </p:nvGraphicFramePr>
        <p:xfrm>
          <a:off x="2419350" y="2663031"/>
          <a:ext cx="7353300" cy="2676525"/>
        </p:xfrm>
        <a:graphic>
          <a:graphicData uri="http://schemas.openxmlformats.org/drawingml/2006/table">
            <a:tbl>
              <a:tblPr/>
              <a:tblGrid>
                <a:gridCol w="244792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368300">
                  <a:extLst>
                    <a:ext uri="{9D8B030D-6E8A-4147-A177-3AD203B41FA5}">
                      <a16:colId xmlns:a16="http://schemas.microsoft.com/office/drawing/2014/main" val="20002"/>
                    </a:ext>
                  </a:extLst>
                </a:gridCol>
                <a:gridCol w="368300">
                  <a:extLst>
                    <a:ext uri="{9D8B030D-6E8A-4147-A177-3AD203B41FA5}">
                      <a16:colId xmlns:a16="http://schemas.microsoft.com/office/drawing/2014/main" val="20003"/>
                    </a:ext>
                  </a:extLst>
                </a:gridCol>
                <a:gridCol w="368300">
                  <a:extLst>
                    <a:ext uri="{9D8B030D-6E8A-4147-A177-3AD203B41FA5}">
                      <a16:colId xmlns:a16="http://schemas.microsoft.com/office/drawing/2014/main" val="20004"/>
                    </a:ext>
                  </a:extLst>
                </a:gridCol>
                <a:gridCol w="368300">
                  <a:extLst>
                    <a:ext uri="{9D8B030D-6E8A-4147-A177-3AD203B41FA5}">
                      <a16:colId xmlns:a16="http://schemas.microsoft.com/office/drawing/2014/main" val="20005"/>
                    </a:ext>
                  </a:extLst>
                </a:gridCol>
                <a:gridCol w="368300">
                  <a:extLst>
                    <a:ext uri="{9D8B030D-6E8A-4147-A177-3AD203B41FA5}">
                      <a16:colId xmlns:a16="http://schemas.microsoft.com/office/drawing/2014/main" val="20006"/>
                    </a:ext>
                  </a:extLst>
                </a:gridCol>
                <a:gridCol w="368300">
                  <a:extLst>
                    <a:ext uri="{9D8B030D-6E8A-4147-A177-3AD203B41FA5}">
                      <a16:colId xmlns:a16="http://schemas.microsoft.com/office/drawing/2014/main" val="20007"/>
                    </a:ext>
                  </a:extLst>
                </a:gridCol>
                <a:gridCol w="368300">
                  <a:extLst>
                    <a:ext uri="{9D8B030D-6E8A-4147-A177-3AD203B41FA5}">
                      <a16:colId xmlns:a16="http://schemas.microsoft.com/office/drawing/2014/main" val="20008"/>
                    </a:ext>
                  </a:extLst>
                </a:gridCol>
                <a:gridCol w="368300">
                  <a:extLst>
                    <a:ext uri="{9D8B030D-6E8A-4147-A177-3AD203B41FA5}">
                      <a16:colId xmlns:a16="http://schemas.microsoft.com/office/drawing/2014/main" val="20009"/>
                    </a:ext>
                  </a:extLst>
                </a:gridCol>
                <a:gridCol w="368300">
                  <a:extLst>
                    <a:ext uri="{9D8B030D-6E8A-4147-A177-3AD203B41FA5}">
                      <a16:colId xmlns:a16="http://schemas.microsoft.com/office/drawing/2014/main" val="20010"/>
                    </a:ext>
                  </a:extLst>
                </a:gridCol>
                <a:gridCol w="368300">
                  <a:extLst>
                    <a:ext uri="{9D8B030D-6E8A-4147-A177-3AD203B41FA5}">
                      <a16:colId xmlns:a16="http://schemas.microsoft.com/office/drawing/2014/main" val="20011"/>
                    </a:ext>
                  </a:extLst>
                </a:gridCol>
                <a:gridCol w="368300">
                  <a:extLst>
                    <a:ext uri="{9D8B030D-6E8A-4147-A177-3AD203B41FA5}">
                      <a16:colId xmlns:a16="http://schemas.microsoft.com/office/drawing/2014/main" val="20012"/>
                    </a:ext>
                  </a:extLst>
                </a:gridCol>
                <a:gridCol w="368300">
                  <a:extLst>
                    <a:ext uri="{9D8B030D-6E8A-4147-A177-3AD203B41FA5}">
                      <a16:colId xmlns:a16="http://schemas.microsoft.com/office/drawing/2014/main" val="20013"/>
                    </a:ext>
                  </a:extLst>
                </a:gridCol>
              </a:tblGrid>
              <a:tr h="200025">
                <a:tc gridSpan="2">
                  <a:txBody>
                    <a:bodyPr/>
                    <a:lstStyle/>
                    <a:p>
                      <a:pPr algn="l" fontAlgn="b"/>
                      <a:r>
                        <a:rPr lang="en-US" sz="1200" b="1" i="0" u="none" strike="noStrike">
                          <a:solidFill>
                            <a:srgbClr val="000000"/>
                          </a:solidFill>
                          <a:effectLst/>
                          <a:latin typeface="Calibri"/>
                        </a:rPr>
                        <a:t>Airlines Historical Behavior SFO (May-Nov):</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90500">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Reliability</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Avg People on a flight</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Flights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Flights weekly T1</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People</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 People Delayed</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extLst>
                  <a:ext uri="{0D108BD9-81ED-4DB2-BD59-A6C34878D82A}">
                    <a16:rowId xmlns:a16="http://schemas.microsoft.com/office/drawing/2014/main" val="10001"/>
                  </a:ext>
                </a:extLst>
              </a:tr>
              <a:tr h="190500">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190500">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0.9954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218.58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14802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67</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3220562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14795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160.47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5744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919360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4"/>
                  </a:ext>
                </a:extLst>
              </a:tr>
              <a:tr h="190500">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225.16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5510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1238179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5"/>
                  </a:ext>
                </a:extLst>
              </a:tr>
              <a:tr h="190500">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196.58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12179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2390472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3729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6"/>
                  </a:ext>
                </a:extLst>
              </a:tr>
              <a:tr h="190500">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1.0000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154.83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2280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353002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7"/>
                  </a:ext>
                </a:extLst>
              </a:tr>
              <a:tr h="190500">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376.45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732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273402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2141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8"/>
                  </a:ext>
                </a:extLst>
              </a:tr>
              <a:tr h="190500">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0.9919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68.41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36679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166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2488916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20222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09"/>
                  </a:ext>
                </a:extLst>
              </a:tr>
              <a:tr h="190500">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192.85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52673</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10079832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77312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0"/>
                  </a:ext>
                </a:extLst>
              </a:tr>
              <a:tr h="190500">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290.83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1970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572057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1"/>
                  </a:ext>
                </a:extLst>
              </a:tr>
              <a:tr h="190500">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169.60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18074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3056779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8559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2"/>
                  </a:ext>
                </a:extLst>
              </a:tr>
              <a:tr h="190500">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0.9789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144.15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15892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2242581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dirty="0">
                          <a:solidFill>
                            <a:srgbClr val="000000"/>
                          </a:solidFill>
                          <a:effectLst/>
                          <a:latin typeface="Calibri"/>
                        </a:rPr>
                        <a:t>47274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314821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305991"/>
            <a:ext cx="10515600" cy="718939"/>
          </a:xfrm>
        </p:spPr>
        <p:txBody>
          <a:bodyPr/>
          <a:lstStyle/>
          <a:p>
            <a:r>
              <a:rPr lang="en-US" dirty="0"/>
              <a:t>SFO Gates - Weekly Allocation – input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323995233"/>
              </p:ext>
            </p:extLst>
          </p:nvPr>
        </p:nvGraphicFramePr>
        <p:xfrm>
          <a:off x="2545810" y="1131941"/>
          <a:ext cx="7353299" cy="2521807"/>
        </p:xfrm>
        <a:graphic>
          <a:graphicData uri="http://schemas.openxmlformats.org/drawingml/2006/table">
            <a:tbl>
              <a:tblPr/>
              <a:tblGrid>
                <a:gridCol w="2450042">
                  <a:extLst>
                    <a:ext uri="{9D8B030D-6E8A-4147-A177-3AD203B41FA5}">
                      <a16:colId xmlns:a16="http://schemas.microsoft.com/office/drawing/2014/main" val="20000"/>
                    </a:ext>
                  </a:extLst>
                </a:gridCol>
                <a:gridCol w="485565">
                  <a:extLst>
                    <a:ext uri="{9D8B030D-6E8A-4147-A177-3AD203B41FA5}">
                      <a16:colId xmlns:a16="http://schemas.microsoft.com/office/drawing/2014/main" val="20001"/>
                    </a:ext>
                  </a:extLst>
                </a:gridCol>
                <a:gridCol w="368141">
                  <a:extLst>
                    <a:ext uri="{9D8B030D-6E8A-4147-A177-3AD203B41FA5}">
                      <a16:colId xmlns:a16="http://schemas.microsoft.com/office/drawing/2014/main" val="20002"/>
                    </a:ext>
                  </a:extLst>
                </a:gridCol>
                <a:gridCol w="368141">
                  <a:extLst>
                    <a:ext uri="{9D8B030D-6E8A-4147-A177-3AD203B41FA5}">
                      <a16:colId xmlns:a16="http://schemas.microsoft.com/office/drawing/2014/main" val="20003"/>
                    </a:ext>
                  </a:extLst>
                </a:gridCol>
                <a:gridCol w="368141">
                  <a:extLst>
                    <a:ext uri="{9D8B030D-6E8A-4147-A177-3AD203B41FA5}">
                      <a16:colId xmlns:a16="http://schemas.microsoft.com/office/drawing/2014/main" val="20004"/>
                    </a:ext>
                  </a:extLst>
                </a:gridCol>
                <a:gridCol w="368141">
                  <a:extLst>
                    <a:ext uri="{9D8B030D-6E8A-4147-A177-3AD203B41FA5}">
                      <a16:colId xmlns:a16="http://schemas.microsoft.com/office/drawing/2014/main" val="20005"/>
                    </a:ext>
                  </a:extLst>
                </a:gridCol>
                <a:gridCol w="368141">
                  <a:extLst>
                    <a:ext uri="{9D8B030D-6E8A-4147-A177-3AD203B41FA5}">
                      <a16:colId xmlns:a16="http://schemas.microsoft.com/office/drawing/2014/main" val="20006"/>
                    </a:ext>
                  </a:extLst>
                </a:gridCol>
                <a:gridCol w="368141">
                  <a:extLst>
                    <a:ext uri="{9D8B030D-6E8A-4147-A177-3AD203B41FA5}">
                      <a16:colId xmlns:a16="http://schemas.microsoft.com/office/drawing/2014/main" val="20007"/>
                    </a:ext>
                  </a:extLst>
                </a:gridCol>
                <a:gridCol w="368141">
                  <a:extLst>
                    <a:ext uri="{9D8B030D-6E8A-4147-A177-3AD203B41FA5}">
                      <a16:colId xmlns:a16="http://schemas.microsoft.com/office/drawing/2014/main" val="20008"/>
                    </a:ext>
                  </a:extLst>
                </a:gridCol>
                <a:gridCol w="368141">
                  <a:extLst>
                    <a:ext uri="{9D8B030D-6E8A-4147-A177-3AD203B41FA5}">
                      <a16:colId xmlns:a16="http://schemas.microsoft.com/office/drawing/2014/main" val="20009"/>
                    </a:ext>
                  </a:extLst>
                </a:gridCol>
                <a:gridCol w="368141">
                  <a:extLst>
                    <a:ext uri="{9D8B030D-6E8A-4147-A177-3AD203B41FA5}">
                      <a16:colId xmlns:a16="http://schemas.microsoft.com/office/drawing/2014/main" val="20010"/>
                    </a:ext>
                  </a:extLst>
                </a:gridCol>
                <a:gridCol w="368141">
                  <a:extLst>
                    <a:ext uri="{9D8B030D-6E8A-4147-A177-3AD203B41FA5}">
                      <a16:colId xmlns:a16="http://schemas.microsoft.com/office/drawing/2014/main" val="20011"/>
                    </a:ext>
                  </a:extLst>
                </a:gridCol>
                <a:gridCol w="368141">
                  <a:extLst>
                    <a:ext uri="{9D8B030D-6E8A-4147-A177-3AD203B41FA5}">
                      <a16:colId xmlns:a16="http://schemas.microsoft.com/office/drawing/2014/main" val="20012"/>
                    </a:ext>
                  </a:extLst>
                </a:gridCol>
                <a:gridCol w="368141">
                  <a:extLst>
                    <a:ext uri="{9D8B030D-6E8A-4147-A177-3AD203B41FA5}">
                      <a16:colId xmlns:a16="http://schemas.microsoft.com/office/drawing/2014/main" val="20013"/>
                    </a:ext>
                  </a:extLst>
                </a:gridCol>
              </a:tblGrid>
              <a:tr h="188463">
                <a:tc>
                  <a:txBody>
                    <a:bodyPr/>
                    <a:lstStyle/>
                    <a:p>
                      <a:pPr algn="l" fontAlgn="b"/>
                      <a:r>
                        <a:rPr lang="en-US" sz="1200" b="1" i="0" u="none" strike="noStrike" dirty="0">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79488">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79488">
                <a:tc>
                  <a:txBody>
                    <a:bodyPr/>
                    <a:lstStyle/>
                    <a:p>
                      <a:pPr algn="l" fontAlgn="b"/>
                      <a:r>
                        <a:rPr lang="en-US" sz="1100" b="1" i="0" u="none" strike="noStrike" dirty="0">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79488">
                <a:tc>
                  <a:txBody>
                    <a:bodyPr/>
                    <a:lstStyle/>
                    <a:p>
                      <a:pPr algn="l" fontAlgn="b"/>
                      <a:r>
                        <a:rPr lang="en-US" sz="1100" b="0" i="0" u="none" strike="noStrike" dirty="0">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3"/>
                  </a:ext>
                </a:extLst>
              </a:tr>
              <a:tr h="179488">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4"/>
                  </a:ext>
                </a:extLst>
              </a:tr>
              <a:tr h="179488">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5"/>
                  </a:ext>
                </a:extLst>
              </a:tr>
              <a:tr h="179488">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6"/>
                  </a:ext>
                </a:extLst>
              </a:tr>
              <a:tr h="179488">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7"/>
                  </a:ext>
                </a:extLst>
              </a:tr>
              <a:tr h="179488">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8"/>
                  </a:ext>
                </a:extLst>
              </a:tr>
              <a:tr h="179488">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09"/>
                  </a:ext>
                </a:extLst>
              </a:tr>
              <a:tr h="179488">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0"/>
                  </a:ext>
                </a:extLst>
              </a:tr>
              <a:tr h="179488">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79488">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79488">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60950132"/>
              </p:ext>
            </p:extLst>
          </p:nvPr>
        </p:nvGraphicFramePr>
        <p:xfrm>
          <a:off x="2536082" y="3760759"/>
          <a:ext cx="7353299" cy="2547715"/>
        </p:xfrm>
        <a:graphic>
          <a:graphicData uri="http://schemas.openxmlformats.org/drawingml/2006/table">
            <a:tbl>
              <a:tblPr/>
              <a:tblGrid>
                <a:gridCol w="2450042">
                  <a:extLst>
                    <a:ext uri="{9D8B030D-6E8A-4147-A177-3AD203B41FA5}">
                      <a16:colId xmlns:a16="http://schemas.microsoft.com/office/drawing/2014/main" val="20000"/>
                    </a:ext>
                  </a:extLst>
                </a:gridCol>
                <a:gridCol w="485565">
                  <a:extLst>
                    <a:ext uri="{9D8B030D-6E8A-4147-A177-3AD203B41FA5}">
                      <a16:colId xmlns:a16="http://schemas.microsoft.com/office/drawing/2014/main" val="20001"/>
                    </a:ext>
                  </a:extLst>
                </a:gridCol>
                <a:gridCol w="368141">
                  <a:extLst>
                    <a:ext uri="{9D8B030D-6E8A-4147-A177-3AD203B41FA5}">
                      <a16:colId xmlns:a16="http://schemas.microsoft.com/office/drawing/2014/main" val="20002"/>
                    </a:ext>
                  </a:extLst>
                </a:gridCol>
                <a:gridCol w="368141">
                  <a:extLst>
                    <a:ext uri="{9D8B030D-6E8A-4147-A177-3AD203B41FA5}">
                      <a16:colId xmlns:a16="http://schemas.microsoft.com/office/drawing/2014/main" val="20003"/>
                    </a:ext>
                  </a:extLst>
                </a:gridCol>
                <a:gridCol w="368141">
                  <a:extLst>
                    <a:ext uri="{9D8B030D-6E8A-4147-A177-3AD203B41FA5}">
                      <a16:colId xmlns:a16="http://schemas.microsoft.com/office/drawing/2014/main" val="20004"/>
                    </a:ext>
                  </a:extLst>
                </a:gridCol>
                <a:gridCol w="368141">
                  <a:extLst>
                    <a:ext uri="{9D8B030D-6E8A-4147-A177-3AD203B41FA5}">
                      <a16:colId xmlns:a16="http://schemas.microsoft.com/office/drawing/2014/main" val="20005"/>
                    </a:ext>
                  </a:extLst>
                </a:gridCol>
                <a:gridCol w="368141">
                  <a:extLst>
                    <a:ext uri="{9D8B030D-6E8A-4147-A177-3AD203B41FA5}">
                      <a16:colId xmlns:a16="http://schemas.microsoft.com/office/drawing/2014/main" val="20006"/>
                    </a:ext>
                  </a:extLst>
                </a:gridCol>
                <a:gridCol w="368141">
                  <a:extLst>
                    <a:ext uri="{9D8B030D-6E8A-4147-A177-3AD203B41FA5}">
                      <a16:colId xmlns:a16="http://schemas.microsoft.com/office/drawing/2014/main" val="20007"/>
                    </a:ext>
                  </a:extLst>
                </a:gridCol>
                <a:gridCol w="368141">
                  <a:extLst>
                    <a:ext uri="{9D8B030D-6E8A-4147-A177-3AD203B41FA5}">
                      <a16:colId xmlns:a16="http://schemas.microsoft.com/office/drawing/2014/main" val="20008"/>
                    </a:ext>
                  </a:extLst>
                </a:gridCol>
                <a:gridCol w="368141">
                  <a:extLst>
                    <a:ext uri="{9D8B030D-6E8A-4147-A177-3AD203B41FA5}">
                      <a16:colId xmlns:a16="http://schemas.microsoft.com/office/drawing/2014/main" val="20009"/>
                    </a:ext>
                  </a:extLst>
                </a:gridCol>
                <a:gridCol w="368141">
                  <a:extLst>
                    <a:ext uri="{9D8B030D-6E8A-4147-A177-3AD203B41FA5}">
                      <a16:colId xmlns:a16="http://schemas.microsoft.com/office/drawing/2014/main" val="20010"/>
                    </a:ext>
                  </a:extLst>
                </a:gridCol>
                <a:gridCol w="368141">
                  <a:extLst>
                    <a:ext uri="{9D8B030D-6E8A-4147-A177-3AD203B41FA5}">
                      <a16:colId xmlns:a16="http://schemas.microsoft.com/office/drawing/2014/main" val="20011"/>
                    </a:ext>
                  </a:extLst>
                </a:gridCol>
                <a:gridCol w="368141">
                  <a:extLst>
                    <a:ext uri="{9D8B030D-6E8A-4147-A177-3AD203B41FA5}">
                      <a16:colId xmlns:a16="http://schemas.microsoft.com/office/drawing/2014/main" val="20012"/>
                    </a:ext>
                  </a:extLst>
                </a:gridCol>
                <a:gridCol w="368141">
                  <a:extLst>
                    <a:ext uri="{9D8B030D-6E8A-4147-A177-3AD203B41FA5}">
                      <a16:colId xmlns:a16="http://schemas.microsoft.com/office/drawing/2014/main" val="20013"/>
                    </a:ext>
                  </a:extLst>
                </a:gridCol>
              </a:tblGrid>
              <a:tr h="190399">
                <a:tc>
                  <a:txBody>
                    <a:bodyPr/>
                    <a:lstStyle/>
                    <a:p>
                      <a:pPr algn="l" fontAlgn="b"/>
                      <a:r>
                        <a:rPr lang="en-US" sz="1200" b="1" i="0" u="none" strike="noStrike">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0"/>
                  </a:ext>
                </a:extLst>
              </a:tr>
              <a:tr h="181332">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1332">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181332">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3"/>
                  </a:ext>
                </a:extLst>
              </a:tr>
              <a:tr h="181332">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4"/>
                  </a:ext>
                </a:extLst>
              </a:tr>
              <a:tr h="181332">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5"/>
                  </a:ext>
                </a:extLst>
              </a:tr>
              <a:tr h="181332">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6"/>
                  </a:ext>
                </a:extLst>
              </a:tr>
              <a:tr h="181332">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7"/>
                  </a:ext>
                </a:extLst>
              </a:tr>
              <a:tr h="181332">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81332">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9"/>
                  </a:ext>
                </a:extLst>
              </a:tr>
              <a:tr h="181332">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0"/>
                  </a:ext>
                </a:extLst>
              </a:tr>
              <a:tr h="181332">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1"/>
                  </a:ext>
                </a:extLst>
              </a:tr>
              <a:tr h="181332">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12"/>
                  </a:ext>
                </a:extLst>
              </a:tr>
              <a:tr h="181332">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bl>
          </a:graphicData>
        </a:graphic>
      </p:graphicFrame>
      <p:sp>
        <p:nvSpPr>
          <p:cNvPr id="5" name="TextBox 4"/>
          <p:cNvSpPr txBox="1"/>
          <p:nvPr/>
        </p:nvSpPr>
        <p:spPr>
          <a:xfrm>
            <a:off x="1360738" y="2208179"/>
            <a:ext cx="975523" cy="369332"/>
          </a:xfrm>
          <a:prstGeom prst="rect">
            <a:avLst/>
          </a:prstGeom>
          <a:noFill/>
        </p:spPr>
        <p:txBody>
          <a:bodyPr wrap="none" rtlCol="0">
            <a:spAutoFit/>
          </a:bodyPr>
          <a:lstStyle/>
          <a:p>
            <a:r>
              <a:rPr lang="en-US" b="1" dirty="0">
                <a:latin typeface="+mj-lt"/>
              </a:rPr>
              <a:t>Relaxed:</a:t>
            </a:r>
          </a:p>
        </p:txBody>
      </p:sp>
      <p:sp>
        <p:nvSpPr>
          <p:cNvPr id="8" name="TextBox 7"/>
          <p:cNvSpPr txBox="1"/>
          <p:nvPr/>
        </p:nvSpPr>
        <p:spPr>
          <a:xfrm>
            <a:off x="1145999" y="4821677"/>
            <a:ext cx="1190262" cy="369332"/>
          </a:xfrm>
          <a:prstGeom prst="rect">
            <a:avLst/>
          </a:prstGeom>
          <a:noFill/>
        </p:spPr>
        <p:txBody>
          <a:bodyPr wrap="none" rtlCol="0">
            <a:spAutoFit/>
          </a:bodyPr>
          <a:lstStyle/>
          <a:p>
            <a:r>
              <a:rPr lang="en-US" b="1" dirty="0">
                <a:latin typeface="+mj-lt"/>
              </a:rPr>
              <a:t>Restricted:</a:t>
            </a:r>
          </a:p>
        </p:txBody>
      </p:sp>
    </p:spTree>
    <p:extLst>
      <p:ext uri="{BB962C8B-B14F-4D97-AF65-F5344CB8AC3E}">
        <p14:creationId xmlns:p14="http://schemas.microsoft.com/office/powerpoint/2010/main" val="378949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3970317745"/>
              </p:ext>
            </p:extLst>
          </p:nvPr>
        </p:nvGraphicFramePr>
        <p:xfrm>
          <a:off x="2359485" y="1702340"/>
          <a:ext cx="7764859" cy="3988241"/>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86479">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139364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915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12%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365126"/>
            <a:ext cx="10515600" cy="671445"/>
          </a:xfrm>
        </p:spPr>
        <p:txBody>
          <a:bodyPr>
            <a:noAutofit/>
          </a:bodyPr>
          <a:lstStyle/>
          <a:p>
            <a:r>
              <a:rPr lang="en-US" dirty="0"/>
              <a:t>Weekly Allocation: allow more flights</a:t>
            </a:r>
            <a:endParaRPr lang="en-CA" dirty="0"/>
          </a:p>
        </p:txBody>
      </p:sp>
      <p:cxnSp>
        <p:nvCxnSpPr>
          <p:cNvPr id="18" name="Straight Arrow Connector 17"/>
          <p:cNvCxnSpPr/>
          <p:nvPr/>
        </p:nvCxnSpPr>
        <p:spPr>
          <a:xfrm flipH="1">
            <a:off x="4970836" y="1614791"/>
            <a:ext cx="1040858" cy="515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8260597" y="2533973"/>
            <a:ext cx="280288" cy="20185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834393" y="1821051"/>
            <a:ext cx="2673552" cy="646331"/>
          </a:xfrm>
          <a:prstGeom prst="rect">
            <a:avLst/>
          </a:prstGeom>
          <a:noFill/>
        </p:spPr>
        <p:txBody>
          <a:bodyPr wrap="none" rtlCol="0">
            <a:spAutoFit/>
          </a:bodyPr>
          <a:lstStyle/>
          <a:p>
            <a:r>
              <a:rPr lang="en-US" sz="1200" dirty="0"/>
              <a:t>‘Greedy gate allocation, OO was</a:t>
            </a:r>
          </a:p>
          <a:p>
            <a:r>
              <a:rPr lang="en-US" sz="1200" dirty="0"/>
              <a:t>punished for low (64 people) plane load</a:t>
            </a:r>
          </a:p>
          <a:p>
            <a:r>
              <a:rPr lang="en-US" sz="1200" dirty="0"/>
              <a:t>and low performance</a:t>
            </a:r>
          </a:p>
        </p:txBody>
      </p:sp>
      <p:cxnSp>
        <p:nvCxnSpPr>
          <p:cNvPr id="8" name="Straight Arrow Connector 7"/>
          <p:cNvCxnSpPr/>
          <p:nvPr/>
        </p:nvCxnSpPr>
        <p:spPr>
          <a:xfrm flipH="1">
            <a:off x="5664632" y="1627322"/>
            <a:ext cx="325463" cy="5734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5672379" y="1379349"/>
            <a:ext cx="1545936" cy="276999"/>
          </a:xfrm>
          <a:prstGeom prst="rect">
            <a:avLst/>
          </a:prstGeom>
          <a:noFill/>
        </p:spPr>
        <p:txBody>
          <a:bodyPr wrap="none" rtlCol="0">
            <a:spAutoFit/>
          </a:bodyPr>
          <a:lstStyle/>
          <a:p>
            <a:r>
              <a:rPr lang="en-US" sz="1200" dirty="0"/>
              <a:t>3% performance gain </a:t>
            </a:r>
          </a:p>
        </p:txBody>
      </p:sp>
      <p:cxnSp>
        <p:nvCxnSpPr>
          <p:cNvPr id="16" name="Straight Arrow Connector 15"/>
          <p:cNvCxnSpPr/>
          <p:nvPr/>
        </p:nvCxnSpPr>
        <p:spPr>
          <a:xfrm>
            <a:off x="9260237" y="3014420"/>
            <a:ext cx="449451" cy="6199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609308" y="2704454"/>
            <a:ext cx="1596399" cy="276999"/>
          </a:xfrm>
          <a:prstGeom prst="rect">
            <a:avLst/>
          </a:prstGeom>
          <a:noFill/>
        </p:spPr>
        <p:txBody>
          <a:bodyPr wrap="none" rtlCol="0">
            <a:spAutoFit/>
          </a:bodyPr>
          <a:lstStyle/>
          <a:p>
            <a:r>
              <a:rPr lang="en-US" sz="1200" dirty="0"/>
              <a:t>same flights allowance</a:t>
            </a:r>
          </a:p>
        </p:txBody>
      </p:sp>
    </p:spTree>
    <p:extLst>
      <p:ext uri="{BB962C8B-B14F-4D97-AF65-F5344CB8AC3E}">
        <p14:creationId xmlns:p14="http://schemas.microsoft.com/office/powerpoint/2010/main" val="1320738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272135"/>
            <a:ext cx="10515600" cy="928654"/>
          </a:xfrm>
        </p:spPr>
        <p:txBody>
          <a:bodyPr>
            <a:normAutofit fontScale="90000"/>
          </a:bodyPr>
          <a:lstStyle/>
          <a:p>
            <a:r>
              <a:rPr lang="en-US" dirty="0"/>
              <a:t>Weekly </a:t>
            </a:r>
            <a:r>
              <a:rPr lang="en-US" sz="4900" dirty="0"/>
              <a:t>Allocation</a:t>
            </a:r>
            <a:r>
              <a:rPr lang="en-US" dirty="0"/>
              <a:t>: increase gate 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3621325379"/>
              </p:ext>
            </p:extLst>
          </p:nvPr>
        </p:nvGraphicFramePr>
        <p:xfrm>
          <a:off x="2388668" y="1673157"/>
          <a:ext cx="7764859" cy="395416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28113">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152127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1019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20</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863830" y="1546698"/>
            <a:ext cx="1322962" cy="5447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5718876" y="1573078"/>
            <a:ext cx="457199" cy="604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004875" y="2417736"/>
            <a:ext cx="573437" cy="11701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7082725" y="2146516"/>
            <a:ext cx="1446743" cy="276999"/>
          </a:xfrm>
          <a:prstGeom prst="rect">
            <a:avLst/>
          </a:prstGeom>
          <a:noFill/>
        </p:spPr>
        <p:txBody>
          <a:bodyPr wrap="none" rtlCol="0">
            <a:spAutoFit/>
          </a:bodyPr>
          <a:lstStyle/>
          <a:p>
            <a:r>
              <a:rPr lang="en-US" sz="1200" dirty="0"/>
              <a:t>‘Fair’ gate allocation</a:t>
            </a:r>
          </a:p>
        </p:txBody>
      </p:sp>
      <p:sp>
        <p:nvSpPr>
          <p:cNvPr id="15" name="TextBox 14"/>
          <p:cNvSpPr txBox="1"/>
          <p:nvPr/>
        </p:nvSpPr>
        <p:spPr>
          <a:xfrm>
            <a:off x="5525145" y="1255363"/>
            <a:ext cx="1915461" cy="276999"/>
          </a:xfrm>
          <a:prstGeom prst="rect">
            <a:avLst/>
          </a:prstGeom>
          <a:noFill/>
        </p:spPr>
        <p:txBody>
          <a:bodyPr wrap="none" rtlCol="0">
            <a:spAutoFit/>
          </a:bodyPr>
          <a:lstStyle/>
          <a:p>
            <a:r>
              <a:rPr lang="en-US" sz="1200" dirty="0"/>
              <a:t>No increase in performance</a:t>
            </a:r>
          </a:p>
        </p:txBody>
      </p:sp>
      <p:sp>
        <p:nvSpPr>
          <p:cNvPr id="16" name="TextBox 15"/>
          <p:cNvSpPr txBox="1"/>
          <p:nvPr/>
        </p:nvSpPr>
        <p:spPr>
          <a:xfrm>
            <a:off x="8671301" y="2603716"/>
            <a:ext cx="1601208" cy="276999"/>
          </a:xfrm>
          <a:prstGeom prst="rect">
            <a:avLst/>
          </a:prstGeom>
          <a:noFill/>
        </p:spPr>
        <p:txBody>
          <a:bodyPr wrap="none" rtlCol="0">
            <a:spAutoFit/>
          </a:bodyPr>
          <a:lstStyle/>
          <a:p>
            <a:r>
              <a:rPr lang="en-US" sz="1200" dirty="0"/>
              <a:t>same flights allowance</a:t>
            </a:r>
          </a:p>
        </p:txBody>
      </p:sp>
      <p:cxnSp>
        <p:nvCxnSpPr>
          <p:cNvPr id="17" name="Straight Arrow Connector 16"/>
          <p:cNvCxnSpPr/>
          <p:nvPr/>
        </p:nvCxnSpPr>
        <p:spPr>
          <a:xfrm>
            <a:off x="9298983" y="2890434"/>
            <a:ext cx="364210" cy="66642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194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311755"/>
            <a:ext cx="10515600" cy="928654"/>
          </a:xfrm>
        </p:spPr>
        <p:txBody>
          <a:bodyPr>
            <a:normAutofit fontScale="90000"/>
          </a:bodyPr>
          <a:lstStyle/>
          <a:p>
            <a:r>
              <a:rPr lang="en-US" dirty="0"/>
              <a:t>Weekly </a:t>
            </a:r>
            <a:r>
              <a:rPr lang="en-US" sz="4900" dirty="0"/>
              <a:t>Allocation</a:t>
            </a:r>
            <a:r>
              <a:rPr lang="en-US" dirty="0"/>
              <a:t>: increase gate utilization (+3)</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val="2791459640"/>
              </p:ext>
            </p:extLst>
          </p:nvPr>
        </p:nvGraphicFramePr>
        <p:xfrm>
          <a:off x="2401638" y="1663429"/>
          <a:ext cx="7764859" cy="395416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89202">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170940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1070</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101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250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358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5672381" y="1596325"/>
            <a:ext cx="185978" cy="5579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4858720" y="1580827"/>
            <a:ext cx="984141" cy="4959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416657" y="1348352"/>
            <a:ext cx="1510670" cy="276999"/>
          </a:xfrm>
          <a:prstGeom prst="rect">
            <a:avLst/>
          </a:prstGeom>
          <a:noFill/>
        </p:spPr>
        <p:txBody>
          <a:bodyPr wrap="none" rtlCol="0">
            <a:spAutoFit/>
          </a:bodyPr>
          <a:lstStyle/>
          <a:p>
            <a:r>
              <a:rPr lang="en-US" sz="1200" dirty="0"/>
              <a:t>9% performance gain</a:t>
            </a:r>
          </a:p>
        </p:txBody>
      </p:sp>
      <p:cxnSp>
        <p:nvCxnSpPr>
          <p:cNvPr id="15" name="Straight Arrow Connector 14"/>
          <p:cNvCxnSpPr/>
          <p:nvPr/>
        </p:nvCxnSpPr>
        <p:spPr>
          <a:xfrm>
            <a:off x="9043261" y="2580468"/>
            <a:ext cx="495946" cy="9686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8291593" y="2131017"/>
            <a:ext cx="1908536" cy="461665"/>
          </a:xfrm>
          <a:prstGeom prst="rect">
            <a:avLst/>
          </a:prstGeom>
          <a:noFill/>
        </p:spPr>
        <p:txBody>
          <a:bodyPr wrap="none" rtlCol="0">
            <a:spAutoFit/>
          </a:bodyPr>
          <a:lstStyle/>
          <a:p>
            <a:r>
              <a:rPr lang="en-US" sz="1200" dirty="0"/>
              <a:t>Increased flights allowance,</a:t>
            </a:r>
          </a:p>
          <a:p>
            <a:r>
              <a:rPr lang="en-US" sz="1200" dirty="0"/>
              <a:t>semi ‘Fair’ gate allocation</a:t>
            </a:r>
          </a:p>
        </p:txBody>
      </p:sp>
    </p:spTree>
    <p:extLst>
      <p:ext uri="{BB962C8B-B14F-4D97-AF65-F5344CB8AC3E}">
        <p14:creationId xmlns:p14="http://schemas.microsoft.com/office/powerpoint/2010/main" val="1841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1689863"/>
            <a:ext cx="3200400" cy="3064432"/>
          </a:xfrm>
        </p:spPr>
        <p:txBody>
          <a:bodyPr>
            <a:normAutofit/>
          </a:bodyPr>
          <a:lstStyle/>
          <a:p>
            <a:r>
              <a:rPr lang="en-US" dirty="0"/>
              <a:t>Airports consists of complex systems</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id="{819F9960-5933-44BF-8F2C-AFF1135902BC}"/>
              </a:ext>
            </a:extLst>
          </p:cNvPr>
          <p:cNvGraphicFramePr/>
          <p:nvPr>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C28E26D-FE52-43A4-9753-00AFA26D17D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9" name="TextBox 8">
            <a:extLst>
              <a:ext uri="{FF2B5EF4-FFF2-40B4-BE49-F238E27FC236}">
                <a16:creationId xmlns:a16="http://schemas.microsoft.com/office/drawing/2014/main" id="{85A16EC1-7662-498D-997B-B6FC8B62FE4E}"/>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0" name="TextBox 9">
            <a:extLst>
              <a:ext uri="{FF2B5EF4-FFF2-40B4-BE49-F238E27FC236}">
                <a16:creationId xmlns:a16="http://schemas.microsoft.com/office/drawing/2014/main" id="{A46A1F33-CCDD-496F-9F57-1FEF9B23F88F}"/>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1" name="TextBox 10">
            <a:extLst>
              <a:ext uri="{FF2B5EF4-FFF2-40B4-BE49-F238E27FC236}">
                <a16:creationId xmlns:a16="http://schemas.microsoft.com/office/drawing/2014/main" id="{4AF71B09-BCF8-4771-A13E-21393C4D9BE1}"/>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3" name="TextBox 12">
            <a:extLst>
              <a:ext uri="{FF2B5EF4-FFF2-40B4-BE49-F238E27FC236}">
                <a16:creationId xmlns:a16="http://schemas.microsoft.com/office/drawing/2014/main" id="{1D6E4B70-A1D5-4073-A5D6-F0F63C49400D}"/>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4" name="TextBox 13">
            <a:extLst>
              <a:ext uri="{FF2B5EF4-FFF2-40B4-BE49-F238E27FC236}">
                <a16:creationId xmlns:a16="http://schemas.microsoft.com/office/drawing/2014/main" id="{F73DE018-62E2-4428-A6EF-5BE5D4ACB757}"/>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15" name="TextBox 14">
            <a:extLst>
              <a:ext uri="{FF2B5EF4-FFF2-40B4-BE49-F238E27FC236}">
                <a16:creationId xmlns:a16="http://schemas.microsoft.com/office/drawing/2014/main" id="{41746420-3DED-45CD-9BC4-AEC317DE4082}"/>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16" name="TextBox 15">
            <a:extLst>
              <a:ext uri="{FF2B5EF4-FFF2-40B4-BE49-F238E27FC236}">
                <a16:creationId xmlns:a16="http://schemas.microsoft.com/office/drawing/2014/main" id="{0B3A4A7F-2CEB-45A7-A8A2-7F7796A5E5A2}"/>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17" name="TextBox 16">
            <a:extLst>
              <a:ext uri="{FF2B5EF4-FFF2-40B4-BE49-F238E27FC236}">
                <a16:creationId xmlns:a16="http://schemas.microsoft.com/office/drawing/2014/main" id="{DD368AF0-5A12-4294-ACF3-54C83887AC86}"/>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18" name="TextBox 17">
            <a:extLst>
              <a:ext uri="{FF2B5EF4-FFF2-40B4-BE49-F238E27FC236}">
                <a16:creationId xmlns:a16="http://schemas.microsoft.com/office/drawing/2014/main" id="{3866B230-CA4A-43E3-8F78-EA069C66E1AB}"/>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19" name="TextBox 18">
            <a:extLst>
              <a:ext uri="{FF2B5EF4-FFF2-40B4-BE49-F238E27FC236}">
                <a16:creationId xmlns:a16="http://schemas.microsoft.com/office/drawing/2014/main" id="{F192F5DA-CFD9-4A29-9FA2-E5FA2A57EF1B}"/>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0" name="TextBox 19">
            <a:extLst>
              <a:ext uri="{FF2B5EF4-FFF2-40B4-BE49-F238E27FC236}">
                <a16:creationId xmlns:a16="http://schemas.microsoft.com/office/drawing/2014/main" id="{835D596A-5E25-44F2-A2B1-7BEF5A08026E}"/>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1" name="TextBox 20">
            <a:extLst>
              <a:ext uri="{FF2B5EF4-FFF2-40B4-BE49-F238E27FC236}">
                <a16:creationId xmlns:a16="http://schemas.microsoft.com/office/drawing/2014/main" id="{6894CFF9-B530-4810-B280-4784704020BE}"/>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2" name="TextBox 21">
            <a:extLst>
              <a:ext uri="{FF2B5EF4-FFF2-40B4-BE49-F238E27FC236}">
                <a16:creationId xmlns:a16="http://schemas.microsoft.com/office/drawing/2014/main" id="{2E5DADDC-F6C7-499C-81E6-706D6E4BFF2A}"/>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3" name="TextBox 22">
            <a:extLst>
              <a:ext uri="{FF2B5EF4-FFF2-40B4-BE49-F238E27FC236}">
                <a16:creationId xmlns:a16="http://schemas.microsoft.com/office/drawing/2014/main" id="{3181F478-3506-41E6-A716-FC2ADC0A4399}"/>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val="33888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304254"/>
            <a:ext cx="10929730" cy="928654"/>
          </a:xfrm>
        </p:spPr>
        <p:txBody>
          <a:bodyPr>
            <a:noAutofit/>
          </a:bodyPr>
          <a:lstStyle/>
          <a:p>
            <a:r>
              <a:rPr lang="en-US" dirty="0"/>
              <a:t>Weekly Allocation: increase gate 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val="1123243032"/>
              </p:ext>
            </p:extLst>
          </p:nvPr>
        </p:nvGraphicFramePr>
        <p:xfrm>
          <a:off x="2411365" y="1643974"/>
          <a:ext cx="7764859" cy="3962232"/>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60470">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173332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1092</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922196" y="1546698"/>
            <a:ext cx="1099225" cy="5350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8783" y="2237362"/>
            <a:ext cx="288532" cy="14357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315200" y="1983783"/>
            <a:ext cx="1788182" cy="276999"/>
          </a:xfrm>
          <a:prstGeom prst="rect">
            <a:avLst/>
          </a:prstGeom>
          <a:noFill/>
        </p:spPr>
        <p:txBody>
          <a:bodyPr wrap="none" rtlCol="0">
            <a:spAutoFit/>
          </a:bodyPr>
          <a:lstStyle/>
          <a:p>
            <a:r>
              <a:rPr lang="en-US" sz="1200" dirty="0"/>
              <a:t>Semi ‘Fair’ gate allocation</a:t>
            </a:r>
          </a:p>
        </p:txBody>
      </p:sp>
      <p:sp>
        <p:nvSpPr>
          <p:cNvPr id="8" name="TextBox 7"/>
          <p:cNvSpPr txBox="1"/>
          <p:nvPr/>
        </p:nvSpPr>
        <p:spPr>
          <a:xfrm>
            <a:off x="5315919" y="1325104"/>
            <a:ext cx="1772793" cy="276999"/>
          </a:xfrm>
          <a:prstGeom prst="rect">
            <a:avLst/>
          </a:prstGeom>
          <a:noFill/>
        </p:spPr>
        <p:txBody>
          <a:bodyPr wrap="none" rtlCol="0">
            <a:spAutoFit/>
          </a:bodyPr>
          <a:lstStyle/>
          <a:p>
            <a:r>
              <a:rPr lang="en-US" sz="1200" dirty="0"/>
              <a:t>8% performance increase</a:t>
            </a:r>
          </a:p>
        </p:txBody>
      </p:sp>
      <p:cxnSp>
        <p:nvCxnSpPr>
          <p:cNvPr id="9" name="Straight Arrow Connector 8"/>
          <p:cNvCxnSpPr/>
          <p:nvPr/>
        </p:nvCxnSpPr>
        <p:spPr>
          <a:xfrm flipH="1">
            <a:off x="5711126" y="1565329"/>
            <a:ext cx="317715" cy="581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23596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a16="http://schemas.microsoft.com/office/drawing/2014/main" id="{C638C749-BA6E-4DB4-8560-137759C15F4C}"/>
              </a:ext>
            </a:extLst>
          </p:cNvPr>
          <p:cNvSpPr>
            <a:spLocks noGrp="1"/>
          </p:cNvSpPr>
          <p:nvPr>
            <p:ph type="title"/>
          </p:nvPr>
        </p:nvSpPr>
        <p:spPr>
          <a:xfrm>
            <a:off x="838200" y="256022"/>
            <a:ext cx="10863470" cy="928654"/>
          </a:xfrm>
        </p:spPr>
        <p:txBody>
          <a:bodyPr>
            <a:noAutofit/>
          </a:bodyPr>
          <a:lstStyle/>
          <a:p>
            <a:r>
              <a:rPr lang="en-US" dirty="0"/>
              <a:t>Weekly Allocation: increase gate utilization (+3)</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313619743"/>
              </p:ext>
            </p:extLst>
          </p:nvPr>
        </p:nvGraphicFramePr>
        <p:xfrm>
          <a:off x="2398396" y="1653701"/>
          <a:ext cx="7764859" cy="3959058"/>
        </p:xfrm>
        <a:graphic>
          <a:graphicData uri="http://schemas.openxmlformats.org/drawingml/2006/table">
            <a:tbl>
              <a:tblPr/>
              <a:tblGrid>
                <a:gridCol w="2007524">
                  <a:extLst>
                    <a:ext uri="{9D8B030D-6E8A-4147-A177-3AD203B41FA5}">
                      <a16:colId xmlns:a16="http://schemas.microsoft.com/office/drawing/2014/main" val="20000"/>
                    </a:ext>
                  </a:extLst>
                </a:gridCol>
                <a:gridCol w="397865">
                  <a:extLst>
                    <a:ext uri="{9D8B030D-6E8A-4147-A177-3AD203B41FA5}">
                      <a16:colId xmlns:a16="http://schemas.microsoft.com/office/drawing/2014/main" val="20001"/>
                    </a:ext>
                  </a:extLst>
                </a:gridCol>
                <a:gridCol w="301649">
                  <a:extLst>
                    <a:ext uri="{9D8B030D-6E8A-4147-A177-3AD203B41FA5}">
                      <a16:colId xmlns:a16="http://schemas.microsoft.com/office/drawing/2014/main" val="20002"/>
                    </a:ext>
                  </a:extLst>
                </a:gridCol>
                <a:gridCol w="301649">
                  <a:extLst>
                    <a:ext uri="{9D8B030D-6E8A-4147-A177-3AD203B41FA5}">
                      <a16:colId xmlns:a16="http://schemas.microsoft.com/office/drawing/2014/main" val="20003"/>
                    </a:ext>
                  </a:extLst>
                </a:gridCol>
                <a:gridCol w="301649">
                  <a:extLst>
                    <a:ext uri="{9D8B030D-6E8A-4147-A177-3AD203B41FA5}">
                      <a16:colId xmlns:a16="http://schemas.microsoft.com/office/drawing/2014/main" val="20004"/>
                    </a:ext>
                  </a:extLst>
                </a:gridCol>
                <a:gridCol w="301649">
                  <a:extLst>
                    <a:ext uri="{9D8B030D-6E8A-4147-A177-3AD203B41FA5}">
                      <a16:colId xmlns:a16="http://schemas.microsoft.com/office/drawing/2014/main" val="20005"/>
                    </a:ext>
                  </a:extLst>
                </a:gridCol>
                <a:gridCol w="301649">
                  <a:extLst>
                    <a:ext uri="{9D8B030D-6E8A-4147-A177-3AD203B41FA5}">
                      <a16:colId xmlns:a16="http://schemas.microsoft.com/office/drawing/2014/main" val="20006"/>
                    </a:ext>
                  </a:extLst>
                </a:gridCol>
                <a:gridCol w="301649">
                  <a:extLst>
                    <a:ext uri="{9D8B030D-6E8A-4147-A177-3AD203B41FA5}">
                      <a16:colId xmlns:a16="http://schemas.microsoft.com/office/drawing/2014/main" val="20007"/>
                    </a:ext>
                  </a:extLst>
                </a:gridCol>
                <a:gridCol w="301649">
                  <a:extLst>
                    <a:ext uri="{9D8B030D-6E8A-4147-A177-3AD203B41FA5}">
                      <a16:colId xmlns:a16="http://schemas.microsoft.com/office/drawing/2014/main" val="20008"/>
                    </a:ext>
                  </a:extLst>
                </a:gridCol>
                <a:gridCol w="301649">
                  <a:extLst>
                    <a:ext uri="{9D8B030D-6E8A-4147-A177-3AD203B41FA5}">
                      <a16:colId xmlns:a16="http://schemas.microsoft.com/office/drawing/2014/main" val="20009"/>
                    </a:ext>
                  </a:extLst>
                </a:gridCol>
                <a:gridCol w="301649">
                  <a:extLst>
                    <a:ext uri="{9D8B030D-6E8A-4147-A177-3AD203B41FA5}">
                      <a16:colId xmlns:a16="http://schemas.microsoft.com/office/drawing/2014/main" val="20010"/>
                    </a:ext>
                  </a:extLst>
                </a:gridCol>
                <a:gridCol w="301649">
                  <a:extLst>
                    <a:ext uri="{9D8B030D-6E8A-4147-A177-3AD203B41FA5}">
                      <a16:colId xmlns:a16="http://schemas.microsoft.com/office/drawing/2014/main" val="20011"/>
                    </a:ext>
                  </a:extLst>
                </a:gridCol>
                <a:gridCol w="301649">
                  <a:extLst>
                    <a:ext uri="{9D8B030D-6E8A-4147-A177-3AD203B41FA5}">
                      <a16:colId xmlns:a16="http://schemas.microsoft.com/office/drawing/2014/main" val="20012"/>
                    </a:ext>
                  </a:extLst>
                </a:gridCol>
                <a:gridCol w="301649">
                  <a:extLst>
                    <a:ext uri="{9D8B030D-6E8A-4147-A177-3AD203B41FA5}">
                      <a16:colId xmlns:a16="http://schemas.microsoft.com/office/drawing/2014/main" val="20013"/>
                    </a:ext>
                  </a:extLst>
                </a:gridCol>
                <a:gridCol w="499281">
                  <a:extLst>
                    <a:ext uri="{9D8B030D-6E8A-4147-A177-3AD203B41FA5}">
                      <a16:colId xmlns:a16="http://schemas.microsoft.com/office/drawing/2014/main" val="20014"/>
                    </a:ext>
                  </a:extLst>
                </a:gridCol>
                <a:gridCol w="585095">
                  <a:extLst>
                    <a:ext uri="{9D8B030D-6E8A-4147-A177-3AD203B41FA5}">
                      <a16:colId xmlns:a16="http://schemas.microsoft.com/office/drawing/2014/main" val="20015"/>
                    </a:ext>
                  </a:extLst>
                </a:gridCol>
                <a:gridCol w="655306">
                  <a:extLst>
                    <a:ext uri="{9D8B030D-6E8A-4147-A177-3AD203B41FA5}">
                      <a16:colId xmlns:a16="http://schemas.microsoft.com/office/drawing/2014/main" val="20016"/>
                    </a:ext>
                  </a:extLst>
                </a:gridCol>
              </a:tblGrid>
              <a:tr h="157296">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190034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56%</a:t>
                      </a: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1199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47%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FF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143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a16="http://schemas.microsoft.com/office/drawing/2014/main" val="10024"/>
                  </a:ext>
                </a:extLst>
              </a:tr>
            </a:tbl>
          </a:graphicData>
        </a:graphic>
      </p:graphicFrame>
      <p:cxnSp>
        <p:nvCxnSpPr>
          <p:cNvPr id="18" name="Straight Arrow Connector 17"/>
          <p:cNvCxnSpPr/>
          <p:nvPr/>
        </p:nvCxnSpPr>
        <p:spPr>
          <a:xfrm flipH="1">
            <a:off x="4866469" y="1627322"/>
            <a:ext cx="991890" cy="4107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2847" y="2541722"/>
            <a:ext cx="309967" cy="1883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493430" y="2231756"/>
            <a:ext cx="1665136" cy="276999"/>
          </a:xfrm>
          <a:prstGeom prst="rect">
            <a:avLst/>
          </a:prstGeom>
          <a:noFill/>
        </p:spPr>
        <p:txBody>
          <a:bodyPr wrap="none" rtlCol="0">
            <a:spAutoFit/>
          </a:bodyPr>
          <a:lstStyle/>
          <a:p>
            <a:r>
              <a:rPr lang="en-US" sz="1200" dirty="0"/>
              <a:t>‘Greedy’ gate allocation</a:t>
            </a:r>
          </a:p>
        </p:txBody>
      </p:sp>
      <p:sp>
        <p:nvSpPr>
          <p:cNvPr id="8" name="TextBox 7"/>
          <p:cNvSpPr txBox="1"/>
          <p:nvPr/>
        </p:nvSpPr>
        <p:spPr>
          <a:xfrm>
            <a:off x="5377911" y="1317356"/>
            <a:ext cx="1772793" cy="276999"/>
          </a:xfrm>
          <a:prstGeom prst="rect">
            <a:avLst/>
          </a:prstGeom>
          <a:noFill/>
        </p:spPr>
        <p:txBody>
          <a:bodyPr wrap="none" rtlCol="0">
            <a:spAutoFit/>
          </a:bodyPr>
          <a:lstStyle/>
          <a:p>
            <a:r>
              <a:rPr lang="en-US" sz="1200" dirty="0"/>
              <a:t>9% performance increase</a:t>
            </a:r>
          </a:p>
        </p:txBody>
      </p:sp>
      <p:cxnSp>
        <p:nvCxnSpPr>
          <p:cNvPr id="11" name="Straight Arrow Connector 10"/>
          <p:cNvCxnSpPr/>
          <p:nvPr/>
        </p:nvCxnSpPr>
        <p:spPr>
          <a:xfrm flipH="1">
            <a:off x="5633635" y="1650569"/>
            <a:ext cx="255721" cy="46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4859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BF0E-D22F-44CF-9A70-A2DCA461397D}"/>
              </a:ext>
            </a:extLst>
          </p:cNvPr>
          <p:cNvSpPr>
            <a:spLocks noGrp="1"/>
          </p:cNvSpPr>
          <p:nvPr>
            <p:ph type="title"/>
          </p:nvPr>
        </p:nvSpPr>
        <p:spPr>
          <a:xfrm>
            <a:off x="838200" y="304198"/>
            <a:ext cx="10515600" cy="787814"/>
          </a:xfrm>
        </p:spPr>
        <p:txBody>
          <a:bodyPr/>
          <a:lstStyle/>
          <a:p>
            <a:r>
              <a:rPr lang="en-CA" b="1" dirty="0"/>
              <a:t>Conclusion</a:t>
            </a:r>
          </a:p>
        </p:txBody>
      </p:sp>
      <p:sp>
        <p:nvSpPr>
          <p:cNvPr id="3" name="Content Placeholder 2">
            <a:extLst>
              <a:ext uri="{FF2B5EF4-FFF2-40B4-BE49-F238E27FC236}">
                <a16:creationId xmlns:a16="http://schemas.microsoft.com/office/drawing/2014/main" id="{0A2FE52C-2E80-447C-8D90-A04C2CB4D393}"/>
              </a:ext>
            </a:extLst>
          </p:cNvPr>
          <p:cNvSpPr>
            <a:spLocks noGrp="1"/>
          </p:cNvSpPr>
          <p:nvPr>
            <p:ph idx="1"/>
          </p:nvPr>
        </p:nvSpPr>
        <p:spPr>
          <a:xfrm>
            <a:off x="838200" y="1251522"/>
            <a:ext cx="10515600" cy="3750364"/>
          </a:xfrm>
        </p:spPr>
        <p:txBody>
          <a:bodyPr>
            <a:normAutofit lnSpcReduction="10000"/>
          </a:bodyPr>
          <a:lstStyle/>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Developed flexible gates assigned model base on optimal resource optimization using Linear Programming</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Most significant factor for airport – better gate utilization (GU)</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‘Fair’ gate distribution, 33% GU increase:  +42% performance</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‘Greedy’ gate distribution, 33% GU increase: +56% performance</a:t>
            </a:r>
          </a:p>
          <a:p>
            <a:pPr marL="457200" lvl="1" indent="-457200">
              <a:spcBef>
                <a:spcPts val="700"/>
              </a:spcBef>
              <a:spcAft>
                <a:spcPts val="700"/>
              </a:spcAft>
              <a:buBlip>
                <a:blip r:embed="rId2">
                  <a:extLst>
                    <a:ext uri="{96DAC541-7B7A-43D3-8B79-37D633B846F1}">
                      <asvg:svgBlip xmlns:asvg="http://schemas.microsoft.com/office/drawing/2016/SVG/main" r:embed="rId3"/>
                    </a:ext>
                  </a:extLst>
                </a:blip>
              </a:buBlip>
            </a:pPr>
            <a:r>
              <a:rPr lang="en-CA" sz="2800" dirty="0">
                <a:latin typeface="+mj-lt"/>
              </a:rPr>
              <a:t>Gate utilization does not have significant influence on decrease of delays and cancellations, it is an airlines responsibility to decrease them.</a:t>
            </a:r>
          </a:p>
        </p:txBody>
      </p:sp>
      <p:sp>
        <p:nvSpPr>
          <p:cNvPr id="4" name="Footer Placeholder 3">
            <a:extLst>
              <a:ext uri="{FF2B5EF4-FFF2-40B4-BE49-F238E27FC236}">
                <a16:creationId xmlns:a16="http://schemas.microsoft.com/office/drawing/2014/main" id="{776A46A2-A7F3-4663-B9E2-3A4FDC8FA9AC}"/>
              </a:ext>
            </a:extLst>
          </p:cNvPr>
          <p:cNvSpPr>
            <a:spLocks noGrp="1"/>
          </p:cNvSpPr>
          <p:nvPr>
            <p:ph type="ftr" sz="quarter" idx="11"/>
          </p:nvPr>
        </p:nvSpPr>
        <p:spPr/>
        <p:txBody>
          <a:bodyPr/>
          <a:lstStyle/>
          <a:p>
            <a:r>
              <a:rPr lang="en-US"/>
              <a:t>CSDA1000SUMA18 - Airport Gate Assignment Optimization</a:t>
            </a:r>
            <a:endParaRPr lang="en-CA"/>
          </a:p>
        </p:txBody>
      </p:sp>
      <p:grpSp>
        <p:nvGrpSpPr>
          <p:cNvPr id="17" name="Group 16">
            <a:extLst>
              <a:ext uri="{FF2B5EF4-FFF2-40B4-BE49-F238E27FC236}">
                <a16:creationId xmlns:a16="http://schemas.microsoft.com/office/drawing/2014/main" id="{1EAC9EBF-0F41-4D85-85EB-D1F2A1F087B9}"/>
              </a:ext>
            </a:extLst>
          </p:cNvPr>
          <p:cNvGrpSpPr/>
          <p:nvPr/>
        </p:nvGrpSpPr>
        <p:grpSpPr>
          <a:xfrm>
            <a:off x="2928730" y="4941442"/>
            <a:ext cx="5902910" cy="1011444"/>
            <a:chOff x="3066945" y="5150402"/>
            <a:chExt cx="5486400" cy="936625"/>
          </a:xfrm>
        </p:grpSpPr>
        <p:pic>
          <p:nvPicPr>
            <p:cNvPr id="8" name="Graphic 7" descr="Earth Globe Europe-Africa">
              <a:extLst>
                <a:ext uri="{FF2B5EF4-FFF2-40B4-BE49-F238E27FC236}">
                  <a16:creationId xmlns:a16="http://schemas.microsoft.com/office/drawing/2014/main" id="{89B14568-DA3A-4D2E-8B25-6AE5AB8D14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1345" y="5172627"/>
              <a:ext cx="914400" cy="914400"/>
            </a:xfrm>
            <a:prstGeom prst="rect">
              <a:avLst/>
            </a:prstGeom>
          </p:spPr>
        </p:pic>
        <p:pic>
          <p:nvPicPr>
            <p:cNvPr id="10" name="Graphic 9" descr="Earth Globe Americas">
              <a:extLst>
                <a:ext uri="{FF2B5EF4-FFF2-40B4-BE49-F238E27FC236}">
                  <a16:creationId xmlns:a16="http://schemas.microsoft.com/office/drawing/2014/main" id="{487A8F6E-4EC3-4A27-B9FF-D3A4BACC0E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0145" y="5150402"/>
              <a:ext cx="914400" cy="914400"/>
            </a:xfrm>
            <a:prstGeom prst="rect">
              <a:avLst/>
            </a:prstGeom>
          </p:spPr>
        </p:pic>
        <p:pic>
          <p:nvPicPr>
            <p:cNvPr id="12" name="Graphic 11" descr="Earth Globe Asia-Australia">
              <a:extLst>
                <a:ext uri="{FF2B5EF4-FFF2-40B4-BE49-F238E27FC236}">
                  <a16:creationId xmlns:a16="http://schemas.microsoft.com/office/drawing/2014/main" id="{93714367-6150-4791-AF6B-CA7984F2B9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38945" y="5150402"/>
              <a:ext cx="914400" cy="914400"/>
            </a:xfrm>
            <a:prstGeom prst="rect">
              <a:avLst/>
            </a:prstGeom>
          </p:spPr>
        </p:pic>
        <p:pic>
          <p:nvPicPr>
            <p:cNvPr id="14" name="Graphic 13" descr="Airplane">
              <a:extLst>
                <a:ext uri="{FF2B5EF4-FFF2-40B4-BE49-F238E27FC236}">
                  <a16:creationId xmlns:a16="http://schemas.microsoft.com/office/drawing/2014/main" id="{A78CC932-59B2-4E47-84D9-8C4F07EB83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3066945" y="5172627"/>
              <a:ext cx="914400" cy="914400"/>
            </a:xfrm>
            <a:prstGeom prst="rect">
              <a:avLst/>
            </a:prstGeom>
          </p:spPr>
        </p:pic>
        <p:pic>
          <p:nvPicPr>
            <p:cNvPr id="15" name="Graphic 14" descr="Airplane">
              <a:extLst>
                <a:ext uri="{FF2B5EF4-FFF2-40B4-BE49-F238E27FC236}">
                  <a16:creationId xmlns:a16="http://schemas.microsoft.com/office/drawing/2014/main" id="{680DD0C6-D7E4-4956-A938-B4A9952142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895745" y="5172627"/>
              <a:ext cx="914400" cy="914400"/>
            </a:xfrm>
            <a:prstGeom prst="rect">
              <a:avLst/>
            </a:prstGeom>
          </p:spPr>
        </p:pic>
        <p:pic>
          <p:nvPicPr>
            <p:cNvPr id="16" name="Graphic 15" descr="Airplane">
              <a:extLst>
                <a:ext uri="{FF2B5EF4-FFF2-40B4-BE49-F238E27FC236}">
                  <a16:creationId xmlns:a16="http://schemas.microsoft.com/office/drawing/2014/main" id="{40F586AD-2459-45F5-A079-CAE859DFDF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724545" y="5150402"/>
              <a:ext cx="914400" cy="914400"/>
            </a:xfrm>
            <a:prstGeom prst="rect">
              <a:avLst/>
            </a:prstGeom>
          </p:spPr>
        </p:pic>
      </p:grpSp>
    </p:spTree>
    <p:extLst>
      <p:ext uri="{BB962C8B-B14F-4D97-AF65-F5344CB8AC3E}">
        <p14:creationId xmlns:p14="http://schemas.microsoft.com/office/powerpoint/2010/main" val="227760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403908"/>
            <a:ext cx="3219318" cy="5762623"/>
          </a:xfrm>
        </p:spPr>
        <p:txBody>
          <a:bodyPr>
            <a:normAutofit/>
          </a:bodyPr>
          <a:lstStyle/>
          <a:p>
            <a:r>
              <a:rPr lang="en-US" dirty="0"/>
              <a:t>Breakdown results in bad experience, costs and, possibly, damaged goodwill or brand</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id="{819F9960-5933-44BF-8F2C-AFF1135902BC}"/>
              </a:ext>
            </a:extLst>
          </p:cNvPr>
          <p:cNvGraphicFramePr/>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Freeform: Shape 12">
            <a:extLst>
              <a:ext uri="{FF2B5EF4-FFF2-40B4-BE49-F238E27FC236}">
                <a16:creationId xmlns:a16="http://schemas.microsoft.com/office/drawing/2014/main" id="{A445C372-11B6-461C-9099-61116BAD951D}"/>
              </a:ext>
            </a:extLst>
          </p:cNvPr>
          <p:cNvSpPr/>
          <p:nvPr/>
        </p:nvSpPr>
        <p:spPr>
          <a:xfrm>
            <a:off x="6711043" y="228600"/>
            <a:ext cx="3363686" cy="6368143"/>
          </a:xfrm>
          <a:custGeom>
            <a:avLst/>
            <a:gdLst>
              <a:gd name="connsiteX0" fmla="*/ 1453243 w 3363686"/>
              <a:gd name="connsiteY0" fmla="*/ 0 h 6368143"/>
              <a:gd name="connsiteX1" fmla="*/ 1077686 w 3363686"/>
              <a:gd name="connsiteY1" fmla="*/ 669471 h 6368143"/>
              <a:gd name="connsiteX2" fmla="*/ 1551214 w 3363686"/>
              <a:gd name="connsiteY2" fmla="*/ 1175657 h 6368143"/>
              <a:gd name="connsiteX3" fmla="*/ 1126671 w 3363686"/>
              <a:gd name="connsiteY3" fmla="*/ 1681843 h 6368143"/>
              <a:gd name="connsiteX4" fmla="*/ 914400 w 3363686"/>
              <a:gd name="connsiteY4" fmla="*/ 2237014 h 6368143"/>
              <a:gd name="connsiteX5" fmla="*/ 1518557 w 3363686"/>
              <a:gd name="connsiteY5" fmla="*/ 2677886 h 6368143"/>
              <a:gd name="connsiteX6" fmla="*/ 0 w 3363686"/>
              <a:gd name="connsiteY6" fmla="*/ 2890157 h 6368143"/>
              <a:gd name="connsiteX7" fmla="*/ 212271 w 3363686"/>
              <a:gd name="connsiteY7" fmla="*/ 3575957 h 6368143"/>
              <a:gd name="connsiteX8" fmla="*/ 1045028 w 3363686"/>
              <a:gd name="connsiteY8" fmla="*/ 3886200 h 6368143"/>
              <a:gd name="connsiteX9" fmla="*/ 2449286 w 3363686"/>
              <a:gd name="connsiteY9" fmla="*/ 4033157 h 6368143"/>
              <a:gd name="connsiteX10" fmla="*/ 2220686 w 3363686"/>
              <a:gd name="connsiteY10" fmla="*/ 4653643 h 6368143"/>
              <a:gd name="connsiteX11" fmla="*/ 1534886 w 3363686"/>
              <a:gd name="connsiteY11" fmla="*/ 5045529 h 6368143"/>
              <a:gd name="connsiteX12" fmla="*/ 2057400 w 3363686"/>
              <a:gd name="connsiteY12" fmla="*/ 5486400 h 6368143"/>
              <a:gd name="connsiteX13" fmla="*/ 2808514 w 3363686"/>
              <a:gd name="connsiteY13" fmla="*/ 5910943 h 6368143"/>
              <a:gd name="connsiteX14" fmla="*/ 2106386 w 3363686"/>
              <a:gd name="connsiteY14" fmla="*/ 6139543 h 6368143"/>
              <a:gd name="connsiteX15" fmla="*/ 2514600 w 3363686"/>
              <a:gd name="connsiteY15" fmla="*/ 6368143 h 6368143"/>
              <a:gd name="connsiteX16" fmla="*/ 3363686 w 3363686"/>
              <a:gd name="connsiteY16" fmla="*/ 5959929 h 6368143"/>
              <a:gd name="connsiteX17" fmla="*/ 1894114 w 3363686"/>
              <a:gd name="connsiteY17" fmla="*/ 5094514 h 6368143"/>
              <a:gd name="connsiteX18" fmla="*/ 2481943 w 3363686"/>
              <a:gd name="connsiteY18" fmla="*/ 4637314 h 6368143"/>
              <a:gd name="connsiteX19" fmla="*/ 2579914 w 3363686"/>
              <a:gd name="connsiteY19" fmla="*/ 3967843 h 6368143"/>
              <a:gd name="connsiteX20" fmla="*/ 2596243 w 3363686"/>
              <a:gd name="connsiteY20" fmla="*/ 3690257 h 6368143"/>
              <a:gd name="connsiteX21" fmla="*/ 440871 w 3363686"/>
              <a:gd name="connsiteY21" fmla="*/ 3510643 h 6368143"/>
              <a:gd name="connsiteX22" fmla="*/ 424543 w 3363686"/>
              <a:gd name="connsiteY22" fmla="*/ 2988129 h 6368143"/>
              <a:gd name="connsiteX23" fmla="*/ 1975757 w 3363686"/>
              <a:gd name="connsiteY23" fmla="*/ 2726871 h 6368143"/>
              <a:gd name="connsiteX24" fmla="*/ 1257300 w 3363686"/>
              <a:gd name="connsiteY24" fmla="*/ 2155371 h 6368143"/>
              <a:gd name="connsiteX25" fmla="*/ 1698171 w 3363686"/>
              <a:gd name="connsiteY25" fmla="*/ 1126671 h 6368143"/>
              <a:gd name="connsiteX26" fmla="*/ 1322614 w 3363686"/>
              <a:gd name="connsiteY26" fmla="*/ 604157 h 6368143"/>
              <a:gd name="connsiteX27" fmla="*/ 1665514 w 3363686"/>
              <a:gd name="connsiteY27" fmla="*/ 32657 h 6368143"/>
              <a:gd name="connsiteX28" fmla="*/ 1453243 w 3363686"/>
              <a:gd name="connsiteY28" fmla="*/ 0 h 636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3686" h="6368143">
                <a:moveTo>
                  <a:pt x="1453243" y="0"/>
                </a:moveTo>
                <a:lnTo>
                  <a:pt x="1077686" y="669471"/>
                </a:lnTo>
                <a:lnTo>
                  <a:pt x="1551214" y="1175657"/>
                </a:lnTo>
                <a:lnTo>
                  <a:pt x="1126671" y="1681843"/>
                </a:lnTo>
                <a:lnTo>
                  <a:pt x="914400" y="2237014"/>
                </a:lnTo>
                <a:lnTo>
                  <a:pt x="1518557" y="2677886"/>
                </a:lnTo>
                <a:lnTo>
                  <a:pt x="0" y="2890157"/>
                </a:lnTo>
                <a:lnTo>
                  <a:pt x="212271" y="3575957"/>
                </a:lnTo>
                <a:lnTo>
                  <a:pt x="1045028" y="3886200"/>
                </a:lnTo>
                <a:lnTo>
                  <a:pt x="2449286" y="4033157"/>
                </a:lnTo>
                <a:lnTo>
                  <a:pt x="2220686" y="4653643"/>
                </a:lnTo>
                <a:lnTo>
                  <a:pt x="1534886" y="5045529"/>
                </a:lnTo>
                <a:lnTo>
                  <a:pt x="2057400" y="5486400"/>
                </a:lnTo>
                <a:lnTo>
                  <a:pt x="2808514" y="5910943"/>
                </a:lnTo>
                <a:lnTo>
                  <a:pt x="2106386" y="6139543"/>
                </a:lnTo>
                <a:lnTo>
                  <a:pt x="2514600" y="6368143"/>
                </a:lnTo>
                <a:lnTo>
                  <a:pt x="3363686" y="5959929"/>
                </a:lnTo>
                <a:lnTo>
                  <a:pt x="1894114" y="5094514"/>
                </a:lnTo>
                <a:lnTo>
                  <a:pt x="2481943" y="4637314"/>
                </a:lnTo>
                <a:lnTo>
                  <a:pt x="2579914" y="3967843"/>
                </a:lnTo>
                <a:lnTo>
                  <a:pt x="2596243" y="3690257"/>
                </a:lnTo>
                <a:lnTo>
                  <a:pt x="440871" y="3510643"/>
                </a:lnTo>
                <a:lnTo>
                  <a:pt x="424543" y="2988129"/>
                </a:lnTo>
                <a:lnTo>
                  <a:pt x="1975757" y="2726871"/>
                </a:lnTo>
                <a:lnTo>
                  <a:pt x="1257300" y="2155371"/>
                </a:lnTo>
                <a:lnTo>
                  <a:pt x="1698171" y="1126671"/>
                </a:lnTo>
                <a:lnTo>
                  <a:pt x="1322614" y="604157"/>
                </a:lnTo>
                <a:lnTo>
                  <a:pt x="1665514" y="32657"/>
                </a:lnTo>
                <a:lnTo>
                  <a:pt x="14532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8EA1223-A9D5-4C35-BFBF-BDD210C3DE9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15" name="TextBox 14">
            <a:extLst>
              <a:ext uri="{FF2B5EF4-FFF2-40B4-BE49-F238E27FC236}">
                <a16:creationId xmlns:a16="http://schemas.microsoft.com/office/drawing/2014/main" id="{1792EF32-C64C-46A8-B571-D50FFBD85C85}"/>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6" name="TextBox 15">
            <a:extLst>
              <a:ext uri="{FF2B5EF4-FFF2-40B4-BE49-F238E27FC236}">
                <a16:creationId xmlns:a16="http://schemas.microsoft.com/office/drawing/2014/main" id="{22E37068-BF8C-45D2-8C3C-6F24C2F8226A}"/>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7" name="TextBox 16">
            <a:extLst>
              <a:ext uri="{FF2B5EF4-FFF2-40B4-BE49-F238E27FC236}">
                <a16:creationId xmlns:a16="http://schemas.microsoft.com/office/drawing/2014/main" id="{98E48627-38B7-482D-B4AE-629F1077F258}"/>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8" name="TextBox 17">
            <a:extLst>
              <a:ext uri="{FF2B5EF4-FFF2-40B4-BE49-F238E27FC236}">
                <a16:creationId xmlns:a16="http://schemas.microsoft.com/office/drawing/2014/main" id="{EA397CB1-9125-4A86-9494-0A8A54BA5798}"/>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9" name="TextBox 18">
            <a:extLst>
              <a:ext uri="{FF2B5EF4-FFF2-40B4-BE49-F238E27FC236}">
                <a16:creationId xmlns:a16="http://schemas.microsoft.com/office/drawing/2014/main" id="{7B0C33F6-A951-4031-ADB2-6B6021F65ED9}"/>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20" name="TextBox 19">
            <a:extLst>
              <a:ext uri="{FF2B5EF4-FFF2-40B4-BE49-F238E27FC236}">
                <a16:creationId xmlns:a16="http://schemas.microsoft.com/office/drawing/2014/main" id="{13EE7E43-BC30-4282-84E1-97C32B089F29}"/>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21" name="TextBox 20">
            <a:extLst>
              <a:ext uri="{FF2B5EF4-FFF2-40B4-BE49-F238E27FC236}">
                <a16:creationId xmlns:a16="http://schemas.microsoft.com/office/drawing/2014/main" id="{F0C8D832-76CD-4D67-8FA2-53B48EFE59FC}"/>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22" name="TextBox 21">
            <a:extLst>
              <a:ext uri="{FF2B5EF4-FFF2-40B4-BE49-F238E27FC236}">
                <a16:creationId xmlns:a16="http://schemas.microsoft.com/office/drawing/2014/main" id="{16E0CD0A-9C33-44F6-B1AB-04EEFA5C4BC9}"/>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23" name="TextBox 22">
            <a:extLst>
              <a:ext uri="{FF2B5EF4-FFF2-40B4-BE49-F238E27FC236}">
                <a16:creationId xmlns:a16="http://schemas.microsoft.com/office/drawing/2014/main" id="{CA7D7E03-7E7B-4A35-92FE-48DFF5FB98AF}"/>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24" name="TextBox 23">
            <a:extLst>
              <a:ext uri="{FF2B5EF4-FFF2-40B4-BE49-F238E27FC236}">
                <a16:creationId xmlns:a16="http://schemas.microsoft.com/office/drawing/2014/main" id="{9D730197-93E9-44CE-A272-8E1E86A5D47C}"/>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5" name="TextBox 24">
            <a:extLst>
              <a:ext uri="{FF2B5EF4-FFF2-40B4-BE49-F238E27FC236}">
                <a16:creationId xmlns:a16="http://schemas.microsoft.com/office/drawing/2014/main" id="{55FDAFC4-DDD0-4BD1-9B0E-76E6CFDBEF6C}"/>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6" name="TextBox 25">
            <a:extLst>
              <a:ext uri="{FF2B5EF4-FFF2-40B4-BE49-F238E27FC236}">
                <a16:creationId xmlns:a16="http://schemas.microsoft.com/office/drawing/2014/main" id="{3D63FB81-FEA8-418E-8231-A4B549D72120}"/>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7" name="TextBox 26">
            <a:extLst>
              <a:ext uri="{FF2B5EF4-FFF2-40B4-BE49-F238E27FC236}">
                <a16:creationId xmlns:a16="http://schemas.microsoft.com/office/drawing/2014/main" id="{6694BF7E-E02C-49E7-923B-A96B8077BD00}"/>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8" name="TextBox 27">
            <a:extLst>
              <a:ext uri="{FF2B5EF4-FFF2-40B4-BE49-F238E27FC236}">
                <a16:creationId xmlns:a16="http://schemas.microsoft.com/office/drawing/2014/main" id="{F6BA893D-D213-4F0A-96B6-C78C14D31C64}"/>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val="38481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365126"/>
            <a:ext cx="3352800" cy="5291108"/>
          </a:xfrm>
        </p:spPr>
        <p:txBody>
          <a:bodyPr>
            <a:normAutofit/>
          </a:bodyPr>
          <a:lstStyle/>
          <a:p>
            <a:r>
              <a:rPr lang="en-US" dirty="0"/>
              <a:t>Gates management is the hand off between airlines and airports…</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Picture 5">
            <a:extLst>
              <a:ext uri="{FF2B5EF4-FFF2-40B4-BE49-F238E27FC236}">
                <a16:creationId xmlns:a16="http://schemas.microsoft.com/office/drawing/2014/main" id="{971FB5C1-3B07-40E4-B69F-72E237AA86C3}"/>
              </a:ext>
            </a:extLst>
          </p:cNvPr>
          <p:cNvPicPr>
            <a:picLocks noChangeAspect="1"/>
          </p:cNvPicPr>
          <p:nvPr/>
        </p:nvPicPr>
        <p:blipFill>
          <a:blip r:embed="rId2" cstate="print"/>
          <a:stretch>
            <a:fillRect/>
          </a:stretch>
        </p:blipFill>
        <p:spPr>
          <a:xfrm>
            <a:off x="4591821" y="1022387"/>
            <a:ext cx="7037791" cy="4633847"/>
          </a:xfrm>
          <a:prstGeom prst="rect">
            <a:avLst/>
          </a:prstGeom>
        </p:spPr>
      </p:pic>
    </p:spTree>
    <p:extLst>
      <p:ext uri="{BB962C8B-B14F-4D97-AF65-F5344CB8AC3E}">
        <p14:creationId xmlns:p14="http://schemas.microsoft.com/office/powerpoint/2010/main" val="92975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365126"/>
            <a:ext cx="4023360" cy="5136514"/>
          </a:xfrm>
        </p:spPr>
        <p:txBody>
          <a:bodyPr>
            <a:normAutofit/>
          </a:bodyPr>
          <a:lstStyle/>
          <a:p>
            <a:r>
              <a:rPr lang="en-US" dirty="0"/>
              <a:t>…focus on sub-optimal performance – breaks in the systems</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id="{3B708B4B-4FC0-4854-B492-EC6D5CF920FA}"/>
              </a:ext>
            </a:extLst>
          </p:cNvPr>
          <p:cNvGraphicFramePr/>
          <p:nvPr>
            <p:extLst/>
          </p:nvPr>
        </p:nvGraphicFramePr>
        <p:xfrm>
          <a:off x="2286000" y="0"/>
          <a:ext cx="9677400" cy="6227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590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C749-BA6E-4DB4-8560-137759C15F4C}"/>
              </a:ext>
            </a:extLst>
          </p:cNvPr>
          <p:cNvSpPr>
            <a:spLocks noGrp="1"/>
          </p:cNvSpPr>
          <p:nvPr>
            <p:ph type="title"/>
          </p:nvPr>
        </p:nvSpPr>
        <p:spPr>
          <a:xfrm>
            <a:off x="838200" y="365126"/>
            <a:ext cx="3200400" cy="5502274"/>
          </a:xfrm>
        </p:spPr>
        <p:txBody>
          <a:bodyPr>
            <a:normAutofit/>
          </a:bodyPr>
          <a:lstStyle/>
          <a:p>
            <a:r>
              <a:rPr lang="en-US" dirty="0"/>
              <a:t>How does sub-optimal gate management affect passengers and airports</a:t>
            </a:r>
            <a:endParaRPr lang="en-CA" dirty="0"/>
          </a:p>
        </p:txBody>
      </p:sp>
      <p:sp>
        <p:nvSpPr>
          <p:cNvPr id="4" name="Footer Placeholder 3">
            <a:extLst>
              <a:ext uri="{FF2B5EF4-FFF2-40B4-BE49-F238E27FC236}">
                <a16:creationId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a16="http://schemas.microsoft.com/office/drawing/2014/main" id="{819F9960-5933-44BF-8F2C-AFF1135902BC}"/>
              </a:ext>
            </a:extLst>
          </p:cNvPr>
          <p:cNvGraphicFramePr/>
          <p:nvPr>
            <p:extLst>
              <p:ext uri="{D42A27DB-BD31-4B8C-83A1-F6EECF244321}">
                <p14:modId xmlns:p14="http://schemas.microsoft.com/office/powerpoint/2010/main" val="3353584322"/>
              </p:ext>
            </p:extLst>
          </p:nvPr>
        </p:nvGraphicFramePr>
        <p:xfrm>
          <a:off x="4556234" y="466344"/>
          <a:ext cx="7422406" cy="5890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8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EDCB89-AE61-49A2-A70B-B24F75991469}"/>
              </a:ext>
            </a:extLst>
          </p:cNvPr>
          <p:cNvSpPr txBox="1"/>
          <p:nvPr/>
        </p:nvSpPr>
        <p:spPr>
          <a:xfrm>
            <a:off x="556590" y="848142"/>
            <a:ext cx="11436627" cy="246221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Information from 22 years has been retrieved from airlines transportation database. These datasets are from 1987 to 2008 and are relative to United State airlines performance, for the data description. As an example, for the year 2008, SFO airport has </a:t>
            </a:r>
            <a:r>
              <a:rPr kumimoji="0" lang="en-US" sz="1400" b="1" i="0" u="none" strike="noStrike" kern="1200" cap="none" spc="0" normalizeH="0" baseline="0" noProof="0" dirty="0">
                <a:ln>
                  <a:noFill/>
                </a:ln>
                <a:solidFill>
                  <a:prstClr val="black"/>
                </a:solidFill>
                <a:effectLst/>
                <a:uLnTx/>
                <a:uFillTx/>
                <a:latin typeface="+mj-lt"/>
                <a:ea typeface="+mn-ea"/>
                <a:cs typeface="+mn-cs"/>
              </a:rPr>
              <a:t>140.587</a:t>
            </a:r>
            <a:r>
              <a:rPr kumimoji="0" lang="en-US" sz="1400" b="0" i="0" u="none" strike="noStrike" kern="1200" cap="none" spc="0" normalizeH="0" baseline="0" noProof="0" dirty="0">
                <a:ln>
                  <a:noFill/>
                </a:ln>
                <a:solidFill>
                  <a:prstClr val="black"/>
                </a:solidFill>
                <a:effectLst/>
                <a:uLnTx/>
                <a:uFillTx/>
                <a:latin typeface="+mj-lt"/>
                <a:ea typeface="+mn-ea"/>
                <a:cs typeface="+mn-cs"/>
              </a:rPr>
              <a:t> flights from 15 different carriers. The top 4 most important carriers are United Airlines Inc with </a:t>
            </a:r>
            <a:r>
              <a:rPr kumimoji="0" lang="en-US" sz="1400" b="1" i="0" u="none" strike="noStrike" kern="1200" cap="none" spc="0" normalizeH="0" baseline="0" noProof="0" dirty="0">
                <a:ln>
                  <a:noFill/>
                </a:ln>
                <a:solidFill>
                  <a:prstClr val="black"/>
                </a:solidFill>
                <a:effectLst/>
                <a:uLnTx/>
                <a:uFillTx/>
                <a:latin typeface="+mj-lt"/>
                <a:ea typeface="+mn-ea"/>
                <a:cs typeface="+mn-cs"/>
              </a:rPr>
              <a:t>31%</a:t>
            </a:r>
            <a:r>
              <a:rPr kumimoji="0" lang="en-US" sz="1400" b="0" i="0" u="none" strike="noStrike" kern="1200" cap="none" spc="0" normalizeH="0" baseline="0" noProof="0" dirty="0">
                <a:ln>
                  <a:noFill/>
                </a:ln>
                <a:solidFill>
                  <a:prstClr val="black"/>
                </a:solidFill>
                <a:effectLst/>
                <a:uLnTx/>
                <a:uFillTx/>
                <a:latin typeface="+mj-lt"/>
                <a:ea typeface="+mn-ea"/>
                <a:cs typeface="+mn-cs"/>
              </a:rPr>
              <a:t> of total traffic followed by SkyWest Airlines Inc. (</a:t>
            </a:r>
            <a:r>
              <a:rPr kumimoji="0" lang="en-US" sz="1400" b="1" i="0" u="none" strike="noStrike" kern="1200" cap="none" spc="0" normalizeH="0" baseline="0" noProof="0" dirty="0">
                <a:ln>
                  <a:noFill/>
                </a:ln>
                <a:solidFill>
                  <a:prstClr val="black"/>
                </a:solidFill>
                <a:effectLst/>
                <a:uLnTx/>
                <a:uFillTx/>
                <a:latin typeface="+mj-lt"/>
                <a:ea typeface="+mn-ea"/>
                <a:cs typeface="+mn-cs"/>
              </a:rPr>
              <a:t>28%</a:t>
            </a:r>
            <a:r>
              <a:rPr kumimoji="0" lang="en-US" sz="1400" b="0" i="0" u="none" strike="noStrike" kern="1200" cap="none" spc="0" normalizeH="0" baseline="0" noProof="0" dirty="0">
                <a:ln>
                  <a:noFill/>
                </a:ln>
                <a:solidFill>
                  <a:prstClr val="black"/>
                </a:solidFill>
                <a:effectLst/>
                <a:uLnTx/>
                <a:uFillTx/>
                <a:latin typeface="+mj-lt"/>
                <a:ea typeface="+mn-ea"/>
                <a:cs typeface="+mn-cs"/>
              </a:rPr>
              <a:t>), Southwest Airlines Co. (</a:t>
            </a:r>
            <a:r>
              <a:rPr kumimoji="0" lang="en-US" sz="1400" b="1" i="0" u="none" strike="noStrike" kern="1200" cap="none" spc="0" normalizeH="0" baseline="0" noProof="0" dirty="0">
                <a:ln>
                  <a:noFill/>
                </a:ln>
                <a:solidFill>
                  <a:prstClr val="black"/>
                </a:solidFill>
                <a:effectLst/>
                <a:uLnTx/>
                <a:uFillTx/>
                <a:latin typeface="+mj-lt"/>
                <a:ea typeface="+mn-ea"/>
                <a:cs typeface="+mn-cs"/>
              </a:rPr>
              <a:t>9%</a:t>
            </a:r>
            <a:r>
              <a:rPr kumimoji="0" lang="en-US" sz="1400" b="0" i="0" u="none" strike="noStrike" kern="1200" cap="none" spc="0" normalizeH="0" baseline="0" noProof="0" dirty="0">
                <a:ln>
                  <a:noFill/>
                </a:ln>
                <a:solidFill>
                  <a:prstClr val="black"/>
                </a:solidFill>
                <a:effectLst/>
                <a:uLnTx/>
                <a:uFillTx/>
                <a:latin typeface="+mj-lt"/>
                <a:ea typeface="+mn-ea"/>
                <a:cs typeface="+mn-cs"/>
              </a:rPr>
              <a:t>) and American Airlines Inc. (</a:t>
            </a:r>
            <a:r>
              <a:rPr kumimoji="0" lang="en-US" sz="1400" b="1" i="0" u="none" strike="noStrike" kern="1200" cap="none" spc="0" normalizeH="0" baseline="0" noProof="0" dirty="0">
                <a:ln>
                  <a:noFill/>
                </a:ln>
                <a:solidFill>
                  <a:prstClr val="black"/>
                </a:solidFill>
                <a:effectLst/>
                <a:uLnTx/>
                <a:uFillTx/>
                <a:latin typeface="+mj-lt"/>
                <a:ea typeface="+mn-ea"/>
                <a:cs typeface="+mn-cs"/>
              </a:rPr>
              <a:t>9%</a:t>
            </a:r>
            <a:r>
              <a:rPr kumimoji="0" lang="en-US" sz="1400" b="0" i="0" u="none" strike="noStrike" kern="1200" cap="none" spc="0" normalizeH="0" baseline="0" noProof="0" dirty="0">
                <a:ln>
                  <a:noFill/>
                </a:ln>
                <a:solidFill>
                  <a:prstClr val="black"/>
                </a:solidFill>
                <a:effectLst/>
                <a:uLnTx/>
                <a:uFillTx/>
                <a:latin typeface="+mj-lt"/>
                <a:ea typeface="+mn-ea"/>
                <a:cs typeface="+mn-cs"/>
              </a:rPr>
              <a:t>). Number of flights per carrier, delays trend and cancellation analysis at San Francisco International Airport (SFO) presented here (see Tables 1, 2,3 and 4).  For that analysis the following datasets </a:t>
            </a:r>
            <a:r>
              <a:rPr kumimoji="0" lang="en-CA" sz="1400" b="0" i="0" u="none" strike="noStrike" kern="1200" cap="none" spc="0" normalizeH="0" baseline="0" noProof="0" dirty="0">
                <a:ln>
                  <a:noFill/>
                </a:ln>
                <a:solidFill>
                  <a:prstClr val="black"/>
                </a:solidFill>
                <a:effectLst/>
                <a:uLnTx/>
                <a:uFillTx/>
                <a:latin typeface="+mj-lt"/>
                <a:ea typeface="+mn-ea"/>
                <a:cs typeface="+mn-cs"/>
              </a:rPr>
              <a:t>were analyzed: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CA" sz="8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Airline on-time performance reports (“Airline on-time performance reports,” n.d.);</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1987-2008 US Flights statistics (“Data elements,” n.d.);</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SFO Gate and Stand Assignment Information (“</a:t>
            </a:r>
            <a:r>
              <a:rPr kumimoji="0" lang="en-US" sz="1400" b="0" i="0" u="none" strike="noStrike" kern="1200" cap="none" spc="0" normalizeH="0" baseline="0" noProof="0" dirty="0" err="1">
                <a:ln>
                  <a:noFill/>
                </a:ln>
                <a:solidFill>
                  <a:prstClr val="black"/>
                </a:solidFill>
                <a:effectLst/>
                <a:uLnTx/>
                <a:uFillTx/>
                <a:latin typeface="+mj-lt"/>
                <a:ea typeface="+mn-ea"/>
                <a:cs typeface="+mn-cs"/>
              </a:rPr>
              <a:t>Sfo</a:t>
            </a:r>
            <a:r>
              <a:rPr kumimoji="0" lang="en-US" sz="1400" b="0" i="0" u="none" strike="noStrike" kern="1200" cap="none" spc="0" normalizeH="0" baseline="0" noProof="0" dirty="0">
                <a:ln>
                  <a:noFill/>
                </a:ln>
                <a:solidFill>
                  <a:prstClr val="black"/>
                </a:solidFill>
                <a:effectLst/>
                <a:uLnTx/>
                <a:uFillTx/>
                <a:latin typeface="+mj-lt"/>
                <a:ea typeface="+mn-ea"/>
                <a:cs typeface="+mn-cs"/>
              </a:rPr>
              <a:t> gate and stand assignment </a:t>
            </a:r>
            <a:r>
              <a:rPr kumimoji="0" lang="en-CA" sz="1400" b="0" i="0" u="none" strike="noStrike" kern="1200" cap="none" spc="0" normalizeH="0" baseline="0" noProof="0" dirty="0">
                <a:ln>
                  <a:noFill/>
                </a:ln>
                <a:solidFill>
                  <a:prstClr val="black"/>
                </a:solidFill>
                <a:effectLst/>
                <a:uLnTx/>
                <a:uFillTx/>
                <a:latin typeface="+mj-lt"/>
                <a:ea typeface="+mn-ea"/>
                <a:cs typeface="+mn-cs"/>
              </a:rPr>
              <a:t>information - data. </a:t>
            </a:r>
            <a:r>
              <a:rPr kumimoji="0" lang="en-CA" sz="1400" b="0" i="0" u="none" strike="noStrike" kern="1200" cap="none" spc="0" normalizeH="0" baseline="0" noProof="0" dirty="0" err="1">
                <a:ln>
                  <a:noFill/>
                </a:ln>
                <a:solidFill>
                  <a:prstClr val="black"/>
                </a:solidFill>
                <a:effectLst/>
                <a:uLnTx/>
                <a:uFillTx/>
                <a:latin typeface="+mj-lt"/>
                <a:ea typeface="+mn-ea"/>
                <a:cs typeface="+mn-cs"/>
              </a:rPr>
              <a:t>Gov</a:t>
            </a:r>
            <a:r>
              <a:rPr kumimoji="0" lang="en-CA" sz="1400" b="0" i="0" u="none" strike="noStrike" kern="1200" cap="none" spc="0" normalizeH="0" baseline="0" noProof="0" dirty="0">
                <a:ln>
                  <a:noFill/>
                </a:ln>
                <a:solidFill>
                  <a:prstClr val="black"/>
                </a:solidFill>
                <a:effectLst/>
                <a:uLnTx/>
                <a:uFillTx/>
                <a:latin typeface="+mj-lt"/>
                <a:ea typeface="+mn-ea"/>
                <a:cs typeface="+mn-cs"/>
              </a:rPr>
              <a:t>,” </a:t>
            </a:r>
            <a:r>
              <a:rPr kumimoji="0" lang="en-CA" sz="1400" b="0" i="0" u="none" strike="noStrike" kern="1200" cap="none" spc="0" normalizeH="0" baseline="0" noProof="0" dirty="0" err="1">
                <a:ln>
                  <a:noFill/>
                </a:ln>
                <a:solidFill>
                  <a:prstClr val="black"/>
                </a:solidFill>
                <a:effectLst/>
                <a:uLnTx/>
                <a:uFillTx/>
                <a:latin typeface="+mj-lt"/>
                <a:ea typeface="+mn-ea"/>
                <a:cs typeface="+mn-cs"/>
              </a:rPr>
              <a:t>n.d.</a:t>
            </a:r>
            <a:r>
              <a:rPr kumimoji="0" lang="en-CA" sz="1400" b="0" i="0" u="none" strike="noStrike" kern="1200" cap="none" spc="0" normalizeH="0" baseline="0" noProof="0" dirty="0">
                <a:ln>
                  <a:noFill/>
                </a:ln>
                <a:solidFill>
                  <a:prstClr val="black"/>
                </a:solidFill>
                <a:effectLst/>
                <a:uLnTx/>
                <a:uFillTx/>
                <a:latin typeface="+mj-lt"/>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2015 US Flights statistics (“2015 flight delays and cancellations </a:t>
            </a:r>
            <a:r>
              <a:rPr kumimoji="0" lang="en-US" sz="1400" b="0" i="0" u="none" strike="noStrike" kern="1200" cap="none" spc="0" normalizeH="0" baseline="0" noProof="0" dirty="0" err="1">
                <a:ln>
                  <a:noFill/>
                </a:ln>
                <a:solidFill>
                  <a:prstClr val="black"/>
                </a:solidFill>
                <a:effectLst/>
                <a:uLnTx/>
                <a:uFillTx/>
                <a:latin typeface="+mj-lt"/>
                <a:ea typeface="+mn-ea"/>
                <a:cs typeface="+mn-cs"/>
              </a:rPr>
              <a:t>kaggle</a:t>
            </a:r>
            <a:r>
              <a:rPr kumimoji="0" lang="en-US" sz="1400" b="0" i="0" u="none" strike="noStrike" kern="1200" cap="none" spc="0" normalizeH="0" baseline="0" noProof="0" dirty="0">
                <a:ln>
                  <a:noFill/>
                </a:ln>
                <a:solidFill>
                  <a:prstClr val="black"/>
                </a:solidFill>
                <a:effectLst/>
                <a:uLnTx/>
                <a:uFillTx/>
                <a:latin typeface="+mj-lt"/>
                <a:ea typeface="+mn-ea"/>
                <a:cs typeface="+mn-cs"/>
              </a:rPr>
              <a:t>,” </a:t>
            </a:r>
            <a:r>
              <a:rPr kumimoji="0" lang="en-US" sz="1400" b="0" i="0" u="none" strike="noStrike" kern="1200" cap="none" spc="0" normalizeH="0" baseline="0" noProof="0" dirty="0" err="1">
                <a:ln>
                  <a:noFill/>
                </a:ln>
                <a:solidFill>
                  <a:prstClr val="black"/>
                </a:solidFill>
                <a:effectLst/>
                <a:uLnTx/>
                <a:uFillTx/>
                <a:latin typeface="+mj-lt"/>
                <a:ea typeface="+mn-ea"/>
                <a:cs typeface="+mn-cs"/>
              </a:rPr>
              <a:t>n.d.</a:t>
            </a:r>
            <a:r>
              <a:rPr kumimoji="0" lang="en-US" sz="1400" b="0" i="0" u="none" strike="noStrike" kern="1200" cap="none" spc="0" normalizeH="0" baseline="0" noProof="0" dirty="0">
                <a:ln>
                  <a:noFill/>
                </a:ln>
                <a:solidFill>
                  <a:prstClr val="black"/>
                </a:solidFill>
                <a:effectLst/>
                <a:uLnTx/>
                <a:uFillTx/>
                <a:latin typeface="+mj-lt"/>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Blip>
                <a:blip r:embed="rId2">
                  <a:extLst>
                    <a:ext uri="{96DAC541-7B7A-43D3-8B79-37D633B846F1}">
                      <asvg:svgBlip xmlns:asvg="http://schemas.microsoft.com/office/drawing/2016/SVG/main" r:embed="rId3"/>
                    </a:ext>
                  </a:extLst>
                </a:blip>
              </a:buBlip>
              <a:tabLst/>
              <a:defRPr/>
            </a:pPr>
            <a:r>
              <a:rPr kumimoji="0" lang="en-CA" sz="1400" b="0" i="0" u="none" strike="noStrike" kern="1200" cap="none" spc="0" normalizeH="0" baseline="0" noProof="0" dirty="0">
                <a:ln>
                  <a:noFill/>
                </a:ln>
                <a:solidFill>
                  <a:prstClr val="black"/>
                </a:solidFill>
                <a:effectLst/>
                <a:uLnTx/>
                <a:uFillTx/>
                <a:latin typeface="+mj-lt"/>
                <a:ea typeface="+mn-ea"/>
                <a:cs typeface="+mn-cs"/>
              </a:rPr>
              <a:t>Aircraft registry (“Aircraft registry – releasable aircraft database download,” </a:t>
            </a:r>
            <a:r>
              <a:rPr kumimoji="0" lang="en-CA" sz="1400" b="0" i="0" u="none" strike="noStrike" kern="1200" cap="none" spc="0" normalizeH="0" baseline="0" noProof="0" dirty="0" err="1">
                <a:ln>
                  <a:noFill/>
                </a:ln>
                <a:solidFill>
                  <a:prstClr val="black"/>
                </a:solidFill>
                <a:effectLst/>
                <a:uLnTx/>
                <a:uFillTx/>
                <a:latin typeface="+mj-lt"/>
                <a:ea typeface="+mn-ea"/>
                <a:cs typeface="+mn-cs"/>
              </a:rPr>
              <a:t>n.d.</a:t>
            </a:r>
            <a:r>
              <a:rPr kumimoji="0" lang="en-CA" sz="1400" b="0" i="0" u="none" strike="noStrike" kern="1200" cap="none" spc="0" normalizeH="0" baseline="0" noProof="0" dirty="0">
                <a:ln>
                  <a:noFill/>
                </a:ln>
                <a:solidFill>
                  <a:prstClr val="black"/>
                </a:solidFill>
                <a:effectLst/>
                <a:uLnTx/>
                <a:uFillTx/>
                <a:latin typeface="+mj-lt"/>
                <a:ea typeface="+mn-ea"/>
                <a:cs typeface="+mn-cs"/>
              </a:rPr>
              <a:t>)..</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Rectangle 7">
            <a:extLst>
              <a:ext uri="{FF2B5EF4-FFF2-40B4-BE49-F238E27FC236}">
                <a16:creationId xmlns:a16="http://schemas.microsoft.com/office/drawing/2014/main" id="{6C379ADF-C3CF-4A92-9C4D-FF5531C168A9}"/>
              </a:ext>
            </a:extLst>
          </p:cNvPr>
          <p:cNvSpPr/>
          <p:nvPr/>
        </p:nvSpPr>
        <p:spPr>
          <a:xfrm>
            <a:off x="556590" y="21203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mj-lt"/>
                <a:ea typeface="+mn-ea"/>
                <a:cs typeface="+mn-cs"/>
              </a:rPr>
              <a:t>Data overview, insight's - Viviane</a:t>
            </a:r>
          </a:p>
        </p:txBody>
      </p:sp>
      <p:sp>
        <p:nvSpPr>
          <p:cNvPr id="11" name="Rectangle 10">
            <a:extLst>
              <a:ext uri="{FF2B5EF4-FFF2-40B4-BE49-F238E27FC236}">
                <a16:creationId xmlns:a16="http://schemas.microsoft.com/office/drawing/2014/main" id="{E5E184BE-44FF-431D-8FFF-8AF0B7A6E51B}"/>
              </a:ext>
            </a:extLst>
          </p:cNvPr>
          <p:cNvSpPr/>
          <p:nvPr/>
        </p:nvSpPr>
        <p:spPr>
          <a:xfrm>
            <a:off x="8700047" y="3013471"/>
            <a:ext cx="3293170"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2</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the top (United Airlines Inc ) carrier at SFO</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ECB23D50-503B-428D-8185-0A87F394BB88}"/>
              </a:ext>
            </a:extLst>
          </p:cNvPr>
          <p:cNvGraphicFramePr>
            <a:graphicFrameLocks noGrp="1"/>
          </p:cNvGraphicFramePr>
          <p:nvPr>
            <p:extLst>
              <p:ext uri="{D42A27DB-BD31-4B8C-83A1-F6EECF244321}">
                <p14:modId xmlns:p14="http://schemas.microsoft.com/office/powerpoint/2010/main" val="3273140840"/>
              </p:ext>
            </p:extLst>
          </p:nvPr>
        </p:nvGraphicFramePr>
        <p:xfrm>
          <a:off x="8806065" y="3597046"/>
          <a:ext cx="2637184" cy="2647950"/>
        </p:xfrm>
        <a:graphic>
          <a:graphicData uri="http://schemas.openxmlformats.org/drawingml/2006/table">
            <a:tbl>
              <a:tblPr/>
              <a:tblGrid>
                <a:gridCol w="912233">
                  <a:extLst>
                    <a:ext uri="{9D8B030D-6E8A-4147-A177-3AD203B41FA5}">
                      <a16:colId xmlns:a16="http://schemas.microsoft.com/office/drawing/2014/main" val="672359830"/>
                    </a:ext>
                  </a:extLst>
                </a:gridCol>
                <a:gridCol w="796131">
                  <a:extLst>
                    <a:ext uri="{9D8B030D-6E8A-4147-A177-3AD203B41FA5}">
                      <a16:colId xmlns:a16="http://schemas.microsoft.com/office/drawing/2014/main" val="219403198"/>
                    </a:ext>
                  </a:extLst>
                </a:gridCol>
                <a:gridCol w="928820">
                  <a:extLst>
                    <a:ext uri="{9D8B030D-6E8A-4147-A177-3AD203B41FA5}">
                      <a16:colId xmlns:a16="http://schemas.microsoft.com/office/drawing/2014/main" val="1336570471"/>
                    </a:ext>
                  </a:extLst>
                </a:gridCol>
              </a:tblGrid>
              <a:tr h="317243">
                <a:tc>
                  <a:txBody>
                    <a:bodyPr/>
                    <a:lstStyle/>
                    <a:p>
                      <a:pPr algn="l" fontAlgn="ctr"/>
                      <a:r>
                        <a:rPr lang="en-CA" sz="1100" b="1" i="0" u="none" strike="noStrike" dirty="0">
                          <a:solidFill>
                            <a:srgbClr val="000000"/>
                          </a:solidFill>
                          <a:effectLst/>
                          <a:latin typeface="Calibri" panose="020F0502020204030204" pitchFamily="34" charset="0"/>
                        </a:rPr>
                        <a:t>United Air 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09495550"/>
                  </a:ext>
                </a:extLst>
              </a:tr>
              <a:tr h="163003">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94,084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102,706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765398158"/>
                  </a:ext>
                </a:extLst>
              </a:tr>
              <a:tr h="163003">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50,629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56,384</a:t>
                      </a:r>
                    </a:p>
                  </a:txBody>
                  <a:tcPr marL="9525" marR="9525" marT="9525" marB="0" anchor="ctr">
                    <a:lnL>
                      <a:noFill/>
                    </a:lnL>
                    <a:lnR>
                      <a:noFill/>
                    </a:lnR>
                    <a:lnT>
                      <a:noFill/>
                    </a:lnT>
                    <a:lnB>
                      <a:noFill/>
                    </a:lnB>
                  </a:tcPr>
                </a:tc>
                <a:extLst>
                  <a:ext uri="{0D108BD9-81ED-4DB2-BD59-A6C34878D82A}">
                    <a16:rowId xmlns:a16="http://schemas.microsoft.com/office/drawing/2014/main" val="4060798462"/>
                  </a:ext>
                </a:extLst>
              </a:tr>
              <a:tr h="163003">
                <a:tc>
                  <a:txBody>
                    <a:bodyPr/>
                    <a:lstStyle/>
                    <a:p>
                      <a:pPr algn="l" fontAlgn="b"/>
                      <a:r>
                        <a:rPr lang="en-CA" sz="1100" b="0" i="0" u="none" strike="noStrike" dirty="0">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23,240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38,367</a:t>
                      </a:r>
                    </a:p>
                  </a:txBody>
                  <a:tcPr marL="9525" marR="9525" marT="9525" marB="0" anchor="ctr">
                    <a:lnL>
                      <a:noFill/>
                    </a:lnL>
                    <a:lnR>
                      <a:noFill/>
                    </a:lnR>
                    <a:lnT>
                      <a:noFill/>
                    </a:lnT>
                    <a:lnB>
                      <a:noFill/>
                    </a:lnB>
                  </a:tcPr>
                </a:tc>
                <a:extLst>
                  <a:ext uri="{0D108BD9-81ED-4DB2-BD59-A6C34878D82A}">
                    <a16:rowId xmlns:a16="http://schemas.microsoft.com/office/drawing/2014/main" val="828368912"/>
                  </a:ext>
                </a:extLst>
              </a:tr>
              <a:tr h="163003">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22,525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36,477</a:t>
                      </a:r>
                    </a:p>
                  </a:txBody>
                  <a:tcPr marL="9525" marR="9525" marT="9525" marB="0" anchor="ctr">
                    <a:lnL>
                      <a:noFill/>
                    </a:lnL>
                    <a:lnR>
                      <a:noFill/>
                    </a:lnR>
                    <a:lnT>
                      <a:noFill/>
                    </a:lnT>
                    <a:lnB>
                      <a:noFill/>
                    </a:lnB>
                  </a:tcPr>
                </a:tc>
                <a:extLst>
                  <a:ext uri="{0D108BD9-81ED-4DB2-BD59-A6C34878D82A}">
                    <a16:rowId xmlns:a16="http://schemas.microsoft.com/office/drawing/2014/main" val="2853851387"/>
                  </a:ext>
                </a:extLst>
              </a:tr>
              <a:tr h="163003">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44,159</a:t>
                      </a:r>
                    </a:p>
                  </a:txBody>
                  <a:tcPr marL="9525" marR="9525" marT="9525" marB="0" anchor="ctr">
                    <a:lnL>
                      <a:noFill/>
                    </a:lnL>
                    <a:lnR>
                      <a:noFill/>
                    </a:lnR>
                    <a:lnT>
                      <a:noFill/>
                    </a:lnT>
                    <a:lnB>
                      <a:noFill/>
                    </a:lnB>
                  </a:tcPr>
                </a:tc>
                <a:extLst>
                  <a:ext uri="{0D108BD9-81ED-4DB2-BD59-A6C34878D82A}">
                    <a16:rowId xmlns:a16="http://schemas.microsoft.com/office/drawing/2014/main" val="1159806773"/>
                  </a:ext>
                </a:extLst>
              </a:tr>
              <a:tr h="163003">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65,529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79,900</a:t>
                      </a:r>
                    </a:p>
                  </a:txBody>
                  <a:tcPr marL="9525" marR="9525" marT="9525" marB="0" anchor="ctr">
                    <a:lnL>
                      <a:noFill/>
                    </a:lnL>
                    <a:lnR>
                      <a:noFill/>
                    </a:lnR>
                    <a:lnT>
                      <a:noFill/>
                    </a:lnT>
                    <a:lnB>
                      <a:noFill/>
                    </a:lnB>
                  </a:tcPr>
                </a:tc>
                <a:extLst>
                  <a:ext uri="{0D108BD9-81ED-4DB2-BD59-A6C34878D82A}">
                    <a16:rowId xmlns:a16="http://schemas.microsoft.com/office/drawing/2014/main" val="1423614132"/>
                  </a:ext>
                </a:extLst>
              </a:tr>
              <a:tr h="163003">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51,381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64,791</a:t>
                      </a:r>
                    </a:p>
                  </a:txBody>
                  <a:tcPr marL="9525" marR="9525" marT="9525" marB="0" anchor="ctr">
                    <a:lnL>
                      <a:noFill/>
                    </a:lnL>
                    <a:lnR>
                      <a:noFill/>
                    </a:lnR>
                    <a:lnT>
                      <a:noFill/>
                    </a:lnT>
                    <a:lnB>
                      <a:noFill/>
                    </a:lnB>
                  </a:tcPr>
                </a:tc>
                <a:extLst>
                  <a:ext uri="{0D108BD9-81ED-4DB2-BD59-A6C34878D82A}">
                    <a16:rowId xmlns:a16="http://schemas.microsoft.com/office/drawing/2014/main" val="645975668"/>
                  </a:ext>
                </a:extLst>
              </a:tr>
              <a:tr h="163003">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44,212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58,489</a:t>
                      </a:r>
                    </a:p>
                  </a:txBody>
                  <a:tcPr marL="9525" marR="9525" marT="9525" marB="0" anchor="ctr">
                    <a:lnL>
                      <a:noFill/>
                    </a:lnL>
                    <a:lnR>
                      <a:noFill/>
                    </a:lnR>
                    <a:lnT>
                      <a:noFill/>
                    </a:lnT>
                    <a:lnB>
                      <a:noFill/>
                    </a:lnB>
                  </a:tcPr>
                </a:tc>
                <a:extLst>
                  <a:ext uri="{0D108BD9-81ED-4DB2-BD59-A6C34878D82A}">
                    <a16:rowId xmlns:a16="http://schemas.microsoft.com/office/drawing/2014/main" val="4158106442"/>
                  </a:ext>
                </a:extLst>
              </a:tr>
              <a:tr h="163003">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18,530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23,058</a:t>
                      </a:r>
                    </a:p>
                  </a:txBody>
                  <a:tcPr marL="9525" marR="9525" marT="9525" marB="0" anchor="ctr">
                    <a:lnL>
                      <a:noFill/>
                    </a:lnL>
                    <a:lnR>
                      <a:noFill/>
                    </a:lnR>
                    <a:lnT>
                      <a:noFill/>
                    </a:lnT>
                    <a:lnB>
                      <a:noFill/>
                    </a:lnB>
                  </a:tcPr>
                </a:tc>
                <a:extLst>
                  <a:ext uri="{0D108BD9-81ED-4DB2-BD59-A6C34878D82A}">
                    <a16:rowId xmlns:a16="http://schemas.microsoft.com/office/drawing/2014/main" val="3787635475"/>
                  </a:ext>
                </a:extLst>
              </a:tr>
              <a:tr h="163003">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19,209</a:t>
                      </a:r>
                    </a:p>
                  </a:txBody>
                  <a:tcPr marL="9525" marR="9525" marT="9525" marB="0" anchor="ctr">
                    <a:lnL>
                      <a:noFill/>
                    </a:lnL>
                    <a:lnR>
                      <a:noFill/>
                    </a:lnR>
                    <a:lnT>
                      <a:noFill/>
                    </a:lnT>
                    <a:lnB>
                      <a:noFill/>
                    </a:lnB>
                  </a:tcPr>
                </a:tc>
                <a:extLst>
                  <a:ext uri="{0D108BD9-81ED-4DB2-BD59-A6C34878D82A}">
                    <a16:rowId xmlns:a16="http://schemas.microsoft.com/office/drawing/2014/main" val="4059221637"/>
                  </a:ext>
                </a:extLst>
              </a:tr>
              <a:tr h="163003">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26,756</a:t>
                      </a:r>
                    </a:p>
                  </a:txBody>
                  <a:tcPr marL="9525" marR="9525" marT="9525" marB="0" anchor="ctr">
                    <a:lnL>
                      <a:noFill/>
                    </a:lnL>
                    <a:lnR>
                      <a:noFill/>
                    </a:lnR>
                    <a:lnT>
                      <a:noFill/>
                    </a:lnT>
                    <a:lnB>
                      <a:noFill/>
                    </a:lnB>
                  </a:tcPr>
                </a:tc>
                <a:extLst>
                  <a:ext uri="{0D108BD9-81ED-4DB2-BD59-A6C34878D82A}">
                    <a16:rowId xmlns:a16="http://schemas.microsoft.com/office/drawing/2014/main" val="1262228617"/>
                  </a:ext>
                </a:extLst>
              </a:tr>
              <a:tr h="163003">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19,252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52,767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67706189"/>
                  </a:ext>
                </a:extLst>
              </a:tr>
              <a:tr h="163003">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431,884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603,063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179952380"/>
                  </a:ext>
                </a:extLst>
              </a:tr>
            </a:tbl>
          </a:graphicData>
        </a:graphic>
      </p:graphicFrame>
      <p:sp>
        <p:nvSpPr>
          <p:cNvPr id="15" name="Rectangle 14">
            <a:extLst>
              <a:ext uri="{FF2B5EF4-FFF2-40B4-BE49-F238E27FC236}">
                <a16:creationId xmlns:a16="http://schemas.microsoft.com/office/drawing/2014/main" id="{4803A30E-BFDB-4559-A5D5-A7BAEDF0A214}"/>
              </a:ext>
            </a:extLst>
          </p:cNvPr>
          <p:cNvSpPr/>
          <p:nvPr/>
        </p:nvSpPr>
        <p:spPr>
          <a:xfrm>
            <a:off x="463957" y="3213526"/>
            <a:ext cx="8087140"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1</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Number of flights per carrier at San Francisco International Airport (SFO)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id="{596E2878-9866-45C6-B54B-61B87DE70ACD}"/>
              </a:ext>
            </a:extLst>
          </p:cNvPr>
          <p:cNvGraphicFramePr>
            <a:graphicFrameLocks noGrp="1"/>
          </p:cNvGraphicFramePr>
          <p:nvPr>
            <p:extLst/>
          </p:nvPr>
        </p:nvGraphicFramePr>
        <p:xfrm>
          <a:off x="556590" y="3597046"/>
          <a:ext cx="7646774" cy="2834640"/>
        </p:xfrm>
        <a:graphic>
          <a:graphicData uri="http://schemas.openxmlformats.org/drawingml/2006/table">
            <a:tbl>
              <a:tblPr/>
              <a:tblGrid>
                <a:gridCol w="463880">
                  <a:extLst>
                    <a:ext uri="{9D8B030D-6E8A-4147-A177-3AD203B41FA5}">
                      <a16:colId xmlns:a16="http://schemas.microsoft.com/office/drawing/2014/main" val="1424182554"/>
                    </a:ext>
                  </a:extLst>
                </a:gridCol>
                <a:gridCol w="492873">
                  <a:extLst>
                    <a:ext uri="{9D8B030D-6E8A-4147-A177-3AD203B41FA5}">
                      <a16:colId xmlns:a16="http://schemas.microsoft.com/office/drawing/2014/main" val="1250374353"/>
                    </a:ext>
                  </a:extLst>
                </a:gridCol>
                <a:gridCol w="463880">
                  <a:extLst>
                    <a:ext uri="{9D8B030D-6E8A-4147-A177-3AD203B41FA5}">
                      <a16:colId xmlns:a16="http://schemas.microsoft.com/office/drawing/2014/main" val="4222620148"/>
                    </a:ext>
                  </a:extLst>
                </a:gridCol>
                <a:gridCol w="463880">
                  <a:extLst>
                    <a:ext uri="{9D8B030D-6E8A-4147-A177-3AD203B41FA5}">
                      <a16:colId xmlns:a16="http://schemas.microsoft.com/office/drawing/2014/main" val="3639038356"/>
                    </a:ext>
                  </a:extLst>
                </a:gridCol>
                <a:gridCol w="463880">
                  <a:extLst>
                    <a:ext uri="{9D8B030D-6E8A-4147-A177-3AD203B41FA5}">
                      <a16:colId xmlns:a16="http://schemas.microsoft.com/office/drawing/2014/main" val="333109348"/>
                    </a:ext>
                  </a:extLst>
                </a:gridCol>
                <a:gridCol w="543610">
                  <a:extLst>
                    <a:ext uri="{9D8B030D-6E8A-4147-A177-3AD203B41FA5}">
                      <a16:colId xmlns:a16="http://schemas.microsoft.com/office/drawing/2014/main" val="2311543677"/>
                    </a:ext>
                  </a:extLst>
                </a:gridCol>
                <a:gridCol w="463880">
                  <a:extLst>
                    <a:ext uri="{9D8B030D-6E8A-4147-A177-3AD203B41FA5}">
                      <a16:colId xmlns:a16="http://schemas.microsoft.com/office/drawing/2014/main" val="145565953"/>
                    </a:ext>
                  </a:extLst>
                </a:gridCol>
                <a:gridCol w="463880">
                  <a:extLst>
                    <a:ext uri="{9D8B030D-6E8A-4147-A177-3AD203B41FA5}">
                      <a16:colId xmlns:a16="http://schemas.microsoft.com/office/drawing/2014/main" val="2075866957"/>
                    </a:ext>
                  </a:extLst>
                </a:gridCol>
                <a:gridCol w="463880">
                  <a:extLst>
                    <a:ext uri="{9D8B030D-6E8A-4147-A177-3AD203B41FA5}">
                      <a16:colId xmlns:a16="http://schemas.microsoft.com/office/drawing/2014/main" val="2929057495"/>
                    </a:ext>
                  </a:extLst>
                </a:gridCol>
                <a:gridCol w="463880">
                  <a:extLst>
                    <a:ext uri="{9D8B030D-6E8A-4147-A177-3AD203B41FA5}">
                      <a16:colId xmlns:a16="http://schemas.microsoft.com/office/drawing/2014/main" val="1411633997"/>
                    </a:ext>
                  </a:extLst>
                </a:gridCol>
                <a:gridCol w="463880">
                  <a:extLst>
                    <a:ext uri="{9D8B030D-6E8A-4147-A177-3AD203B41FA5}">
                      <a16:colId xmlns:a16="http://schemas.microsoft.com/office/drawing/2014/main" val="3532159257"/>
                    </a:ext>
                  </a:extLst>
                </a:gridCol>
                <a:gridCol w="463880">
                  <a:extLst>
                    <a:ext uri="{9D8B030D-6E8A-4147-A177-3AD203B41FA5}">
                      <a16:colId xmlns:a16="http://schemas.microsoft.com/office/drawing/2014/main" val="1183651597"/>
                    </a:ext>
                  </a:extLst>
                </a:gridCol>
                <a:gridCol w="463880">
                  <a:extLst>
                    <a:ext uri="{9D8B030D-6E8A-4147-A177-3AD203B41FA5}">
                      <a16:colId xmlns:a16="http://schemas.microsoft.com/office/drawing/2014/main" val="2344115212"/>
                    </a:ext>
                  </a:extLst>
                </a:gridCol>
                <a:gridCol w="502537">
                  <a:extLst>
                    <a:ext uri="{9D8B030D-6E8A-4147-A177-3AD203B41FA5}">
                      <a16:colId xmlns:a16="http://schemas.microsoft.com/office/drawing/2014/main" val="1354655260"/>
                    </a:ext>
                  </a:extLst>
                </a:gridCol>
                <a:gridCol w="541194">
                  <a:extLst>
                    <a:ext uri="{9D8B030D-6E8A-4147-A177-3AD203B41FA5}">
                      <a16:colId xmlns:a16="http://schemas.microsoft.com/office/drawing/2014/main" val="3501361448"/>
                    </a:ext>
                  </a:extLst>
                </a:gridCol>
                <a:gridCol w="463880">
                  <a:extLst>
                    <a:ext uri="{9D8B030D-6E8A-4147-A177-3AD203B41FA5}">
                      <a16:colId xmlns:a16="http://schemas.microsoft.com/office/drawing/2014/main" val="1690394575"/>
                    </a:ext>
                  </a:extLst>
                </a:gridCol>
              </a:tblGrid>
              <a:tr h="166655">
                <a:tc>
                  <a:txBody>
                    <a:bodyPr/>
                    <a:lstStyle/>
                    <a:p>
                      <a:pPr algn="l" fontAlgn="b"/>
                      <a:r>
                        <a:rPr lang="en-CA" sz="1100" b="1" i="0" u="none" strike="noStrike">
                          <a:solidFill>
                            <a:srgbClr val="000000"/>
                          </a:solidFill>
                          <a:effectLst/>
                          <a:latin typeface="Calibri" panose="020F0502020204030204" pitchFamily="34" charset="0"/>
                        </a:rPr>
                        <a:t>Month</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B6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CO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DL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HA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MQ</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NW</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XE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30704249"/>
                  </a:ext>
                </a:extLst>
              </a:tr>
              <a:tr h="166655">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976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426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282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3,454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3,656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793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707452400"/>
                  </a:ext>
                </a:extLst>
              </a:tr>
              <a:tr h="166655">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extLst>
                  <a:ext uri="{0D108BD9-81ED-4DB2-BD59-A6C34878D82A}">
                    <a16:rowId xmlns:a16="http://schemas.microsoft.com/office/drawing/2014/main" val="2470520138"/>
                  </a:ext>
                </a:extLst>
              </a:tr>
              <a:tr h="166655">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extLst>
                  <a:ext uri="{0D108BD9-81ED-4DB2-BD59-A6C34878D82A}">
                    <a16:rowId xmlns:a16="http://schemas.microsoft.com/office/drawing/2014/main" val="989911873"/>
                  </a:ext>
                </a:extLst>
              </a:tr>
              <a:tr h="166655">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140</a:t>
                      </a:r>
                    </a:p>
                  </a:txBody>
                  <a:tcPr marL="9525" marR="9525" marT="9525" marB="0" anchor="ctr">
                    <a:lnL>
                      <a:noFill/>
                    </a:lnL>
                    <a:lnR>
                      <a:noFill/>
                    </a:lnR>
                    <a:lnT>
                      <a:noFill/>
                    </a:lnT>
                    <a:lnB>
                      <a:noFill/>
                    </a:lnB>
                  </a:tcPr>
                </a:tc>
                <a:extLst>
                  <a:ext uri="{0D108BD9-81ED-4DB2-BD59-A6C34878D82A}">
                    <a16:rowId xmlns:a16="http://schemas.microsoft.com/office/drawing/2014/main" val="1529205624"/>
                  </a:ext>
                </a:extLst>
              </a:tr>
              <a:tr h="166655">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extLst>
                  <a:ext uri="{0D108BD9-81ED-4DB2-BD59-A6C34878D82A}">
                    <a16:rowId xmlns:a16="http://schemas.microsoft.com/office/drawing/2014/main" val="3531752389"/>
                  </a:ext>
                </a:extLst>
              </a:tr>
              <a:tr h="166655">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extLst>
                  <a:ext uri="{0D108BD9-81ED-4DB2-BD59-A6C34878D82A}">
                    <a16:rowId xmlns:a16="http://schemas.microsoft.com/office/drawing/2014/main" val="1988200376"/>
                  </a:ext>
                </a:extLst>
              </a:tr>
              <a:tr h="166655">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433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177</a:t>
                      </a:r>
                    </a:p>
                  </a:txBody>
                  <a:tcPr marL="9525" marR="9525" marT="9525" marB="0" anchor="ctr">
                    <a:lnL>
                      <a:noFill/>
                    </a:lnL>
                    <a:lnR>
                      <a:noFill/>
                    </a:lnR>
                    <a:lnT>
                      <a:noFill/>
                    </a:lnT>
                    <a:lnB>
                      <a:noFill/>
                    </a:lnB>
                  </a:tcPr>
                </a:tc>
                <a:extLst>
                  <a:ext uri="{0D108BD9-81ED-4DB2-BD59-A6C34878D82A}">
                    <a16:rowId xmlns:a16="http://schemas.microsoft.com/office/drawing/2014/main" val="2693411348"/>
                  </a:ext>
                </a:extLst>
              </a:tr>
              <a:tr h="166655">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157</a:t>
                      </a:r>
                    </a:p>
                  </a:txBody>
                  <a:tcPr marL="9525" marR="9525" marT="9525" marB="0" anchor="ctr">
                    <a:lnL>
                      <a:noFill/>
                    </a:lnL>
                    <a:lnR>
                      <a:noFill/>
                    </a:lnR>
                    <a:lnT>
                      <a:noFill/>
                    </a:lnT>
                    <a:lnB>
                      <a:noFill/>
                    </a:lnB>
                  </a:tcPr>
                </a:tc>
                <a:extLst>
                  <a:ext uri="{0D108BD9-81ED-4DB2-BD59-A6C34878D82A}">
                    <a16:rowId xmlns:a16="http://schemas.microsoft.com/office/drawing/2014/main" val="408038942"/>
                  </a:ext>
                </a:extLst>
              </a:tr>
              <a:tr h="166655">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extLst>
                  <a:ext uri="{0D108BD9-81ED-4DB2-BD59-A6C34878D82A}">
                    <a16:rowId xmlns:a16="http://schemas.microsoft.com/office/drawing/2014/main" val="102046404"/>
                  </a:ext>
                </a:extLst>
              </a:tr>
              <a:tr h="166655">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1,183</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885310229"/>
                  </a:ext>
                </a:extLst>
              </a:tr>
              <a:tr h="166655">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3,134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1,130</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3820779378"/>
                  </a:ext>
                </a:extLst>
              </a:tr>
              <a:tr h="166655">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967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405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388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379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3,214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3,354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558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1,172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27483082"/>
                  </a:ext>
                </a:extLst>
              </a:tr>
              <a:tr h="166655">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12,008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5,062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1,923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4,801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4,575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1,686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951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366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3,827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39,027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43,736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7,112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12,568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11775146"/>
                  </a:ext>
                </a:extLst>
              </a:tr>
              <a:tr h="154989">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491515223"/>
                  </a:ext>
                </a:extLst>
              </a:tr>
              <a:tr h="166655">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1860317905"/>
                  </a:ext>
                </a:extLst>
              </a:tr>
            </a:tbl>
          </a:graphicData>
        </a:graphic>
      </p:graphicFrame>
    </p:spTree>
    <p:extLst>
      <p:ext uri="{BB962C8B-B14F-4D97-AF65-F5344CB8AC3E}">
        <p14:creationId xmlns:p14="http://schemas.microsoft.com/office/powerpoint/2010/main" val="153655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EDCB89-AE61-49A2-A70B-B24F75991469}"/>
              </a:ext>
            </a:extLst>
          </p:cNvPr>
          <p:cNvSpPr txBox="1"/>
          <p:nvPr/>
        </p:nvSpPr>
        <p:spPr>
          <a:xfrm>
            <a:off x="556590" y="1086678"/>
            <a:ext cx="11198085"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500" b="0" i="0" u="none" strike="noStrike" kern="1200" cap="none" spc="0" normalizeH="0" baseline="0" noProof="0" dirty="0">
                <a:ln>
                  <a:noFill/>
                </a:ln>
                <a:solidFill>
                  <a:prstClr val="black"/>
                </a:solidFill>
                <a:effectLst/>
                <a:uLnTx/>
                <a:uFillTx/>
                <a:latin typeface="+mj-lt"/>
                <a:ea typeface="+mn-ea"/>
                <a:cs typeface="+mn-cs"/>
              </a:rPr>
              <a:t>From the cancellation trend 3% of total </a:t>
            </a:r>
            <a:r>
              <a:rPr kumimoji="0" lang="en-US" sz="1500" b="0" i="0" u="none" strike="noStrike" kern="1200" cap="none" spc="0" normalizeH="0" baseline="0" noProof="0" dirty="0">
                <a:ln>
                  <a:noFill/>
                </a:ln>
                <a:solidFill>
                  <a:prstClr val="black"/>
                </a:solidFill>
                <a:effectLst/>
                <a:uLnTx/>
                <a:uFillTx/>
                <a:latin typeface="+mj-lt"/>
                <a:ea typeface="+mn-ea"/>
                <a:cs typeface="+mn-cs"/>
              </a:rPr>
              <a:t>American Airlines Inc. flights have been cancelled in 2008. are United Airlines Inc and SkyWest Airlines Inc. remain the top carriers whose have been mostly cancelled. These are the top 2 airlines  at SFO with the most significant flights and those cancellation provide a very bad experience to their travelers. It also have a negative impact on the entire airport performance and it is critical to address it.   </a:t>
            </a:r>
            <a:r>
              <a:rPr kumimoji="0" lang="en-CA" sz="1500" b="0" i="0" u="none" strike="noStrike" kern="1200" cap="none" spc="0" normalizeH="0" baseline="0" noProof="0" dirty="0">
                <a:ln>
                  <a:noFill/>
                </a:ln>
                <a:solidFill>
                  <a:prstClr val="black"/>
                </a:solidFill>
                <a:effectLst/>
                <a:uLnTx/>
                <a:uFillTx/>
                <a:latin typeface="+mj-lt"/>
                <a:ea typeface="+mn-ea"/>
                <a:cs typeface="+mn-cs"/>
              </a:rPr>
              <a:t> </a:t>
            </a:r>
          </a:p>
        </p:txBody>
      </p:sp>
      <p:sp>
        <p:nvSpPr>
          <p:cNvPr id="8" name="Rectangle 7">
            <a:extLst>
              <a:ext uri="{FF2B5EF4-FFF2-40B4-BE49-F238E27FC236}">
                <a16:creationId xmlns:a16="http://schemas.microsoft.com/office/drawing/2014/main" id="{6C379ADF-C3CF-4A92-9C4D-FF5531C168A9}"/>
              </a:ext>
            </a:extLst>
          </p:cNvPr>
          <p:cNvSpPr/>
          <p:nvPr/>
        </p:nvSpPr>
        <p:spPr>
          <a:xfrm>
            <a:off x="556590" y="27829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mj-lt"/>
                <a:ea typeface="+mn-ea"/>
                <a:cs typeface="+mn-cs"/>
              </a:rPr>
              <a:t>Data overview, insight's</a:t>
            </a:r>
          </a:p>
        </p:txBody>
      </p:sp>
      <p:sp>
        <p:nvSpPr>
          <p:cNvPr id="11" name="Rectangle 10">
            <a:extLst>
              <a:ext uri="{FF2B5EF4-FFF2-40B4-BE49-F238E27FC236}">
                <a16:creationId xmlns:a16="http://schemas.microsoft.com/office/drawing/2014/main" id="{E5E184BE-44FF-431D-8FFF-8AF0B7A6E51B}"/>
              </a:ext>
            </a:extLst>
          </p:cNvPr>
          <p:cNvSpPr/>
          <p:nvPr/>
        </p:nvSpPr>
        <p:spPr>
          <a:xfrm>
            <a:off x="702364" y="2147011"/>
            <a:ext cx="6162262"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mj-lt"/>
                <a:ea typeface="+mn-ea"/>
                <a:cs typeface="+mn-cs"/>
              </a:rPr>
              <a:t>Table 3</a:t>
            </a:r>
            <a:r>
              <a:rPr kumimoji="0" lang="en-CA" sz="1300" b="0" i="0" u="none" strike="noStrike" kern="1200" cap="none" spc="0" normalizeH="0" baseline="0" noProof="0" dirty="0">
                <a:ln>
                  <a:noFill/>
                </a:ln>
                <a:solidFill>
                  <a:prstClr val="black"/>
                </a:solidFill>
                <a:effectLst/>
                <a:uLnTx/>
                <a:uFillTx/>
                <a:latin typeface="+mj-lt"/>
                <a:ea typeface="+mn-ea"/>
                <a:cs typeface="+mn-cs"/>
              </a:rPr>
              <a:t>: </a:t>
            </a:r>
            <a:r>
              <a:rPr kumimoji="0" lang="en-US" sz="1300" b="0" i="0" u="none" strike="noStrike" kern="1200" cap="none" spc="0" normalizeH="0" baseline="0" noProof="0" dirty="0">
                <a:ln>
                  <a:noFill/>
                </a:ln>
                <a:solidFill>
                  <a:prstClr val="black"/>
                </a:solidFill>
                <a:effectLst/>
                <a:uLnTx/>
                <a:uFillTx/>
                <a:latin typeface="+mj-lt"/>
                <a:ea typeface="+mn-ea"/>
                <a:cs typeface="+mn-cs"/>
              </a:rPr>
              <a:t>Delay trend IN/OUT in minute for SkyWest Airlines Inc. and American Airlines Inc. at SFO</a:t>
            </a:r>
            <a:endParaRPr kumimoji="0" lang="en-CA"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BC1CAC64-32CE-4B84-91C9-2DB3C2814369}"/>
              </a:ext>
            </a:extLst>
          </p:cNvPr>
          <p:cNvSpPr/>
          <p:nvPr/>
        </p:nvSpPr>
        <p:spPr>
          <a:xfrm>
            <a:off x="7447721" y="2137342"/>
            <a:ext cx="2173357"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mj-lt"/>
                <a:ea typeface="+mn-ea"/>
                <a:cs typeface="+mn-cs"/>
              </a:rPr>
              <a:t>Table 4</a:t>
            </a:r>
            <a:r>
              <a:rPr kumimoji="0" lang="en-CA" sz="1300" b="0" i="0" u="none" strike="noStrike" kern="1200" cap="none" spc="0" normalizeH="0" baseline="0" noProof="0" dirty="0">
                <a:ln>
                  <a:noFill/>
                </a:ln>
                <a:solidFill>
                  <a:prstClr val="black"/>
                </a:solidFill>
                <a:effectLst/>
                <a:uLnTx/>
                <a:uFillTx/>
                <a:latin typeface="+mj-lt"/>
                <a:ea typeface="+mn-ea"/>
                <a:cs typeface="+mn-cs"/>
              </a:rPr>
              <a:t>: </a:t>
            </a:r>
            <a:r>
              <a:rPr kumimoji="0" lang="en-US" sz="1300" b="0" i="0" u="none" strike="noStrike" kern="1200" cap="none" spc="0" normalizeH="0" baseline="0" noProof="0" dirty="0">
                <a:ln>
                  <a:noFill/>
                </a:ln>
                <a:solidFill>
                  <a:prstClr val="black"/>
                </a:solidFill>
                <a:effectLst/>
                <a:uLnTx/>
                <a:uFillTx/>
                <a:latin typeface="+mj-lt"/>
                <a:ea typeface="+mn-ea"/>
                <a:cs typeface="+mn-cs"/>
              </a:rPr>
              <a:t>Total Cancellations</a:t>
            </a:r>
            <a:r>
              <a:rPr kumimoji="0" lang="en-US" sz="1200" b="0" i="0" u="none" strike="noStrike" kern="1200" cap="none" spc="0" normalizeH="0" baseline="0" noProof="0" dirty="0">
                <a:ln>
                  <a:noFill/>
                </a:ln>
                <a:solidFill>
                  <a:prstClr val="black"/>
                </a:solidFill>
                <a:effectLst/>
                <a:uLnTx/>
                <a:uFillTx/>
                <a:latin typeface="+mj-lt"/>
                <a:ea typeface="+mn-ea"/>
                <a:cs typeface="+mn-cs"/>
              </a:rPr>
              <a:t> </a:t>
            </a:r>
            <a:endParaRPr kumimoji="0" lang="en-CA" sz="1300" b="0" i="0" u="none" strike="noStrike" kern="1200" cap="none" spc="0" normalizeH="0" baseline="0" noProof="0" dirty="0">
              <a:ln>
                <a:noFill/>
              </a:ln>
              <a:solidFill>
                <a:prstClr val="black"/>
              </a:solidFill>
              <a:effectLst/>
              <a:uLnTx/>
              <a:uFillTx/>
              <a:latin typeface="+mj-lt"/>
              <a:ea typeface="+mn-ea"/>
              <a:cs typeface="+mn-cs"/>
            </a:endParaRPr>
          </a:p>
        </p:txBody>
      </p:sp>
      <p:graphicFrame>
        <p:nvGraphicFramePr>
          <p:cNvPr id="12" name="Table 11">
            <a:extLst>
              <a:ext uri="{FF2B5EF4-FFF2-40B4-BE49-F238E27FC236}">
                <a16:creationId xmlns:a16="http://schemas.microsoft.com/office/drawing/2014/main" id="{96E03379-780D-440A-9C6B-2104A0F3B79F}"/>
              </a:ext>
            </a:extLst>
          </p:cNvPr>
          <p:cNvGraphicFramePr>
            <a:graphicFrameLocks noGrp="1"/>
          </p:cNvGraphicFramePr>
          <p:nvPr>
            <p:extLst>
              <p:ext uri="{D42A27DB-BD31-4B8C-83A1-F6EECF244321}">
                <p14:modId xmlns:p14="http://schemas.microsoft.com/office/powerpoint/2010/main" val="3885109576"/>
              </p:ext>
            </p:extLst>
          </p:nvPr>
        </p:nvGraphicFramePr>
        <p:xfrm>
          <a:off x="7447721" y="2639454"/>
          <a:ext cx="3581679" cy="3417901"/>
        </p:xfrm>
        <a:graphic>
          <a:graphicData uri="http://schemas.openxmlformats.org/drawingml/2006/table">
            <a:tbl>
              <a:tblPr/>
              <a:tblGrid>
                <a:gridCol w="574505">
                  <a:extLst>
                    <a:ext uri="{9D8B030D-6E8A-4147-A177-3AD203B41FA5}">
                      <a16:colId xmlns:a16="http://schemas.microsoft.com/office/drawing/2014/main" val="3244466348"/>
                    </a:ext>
                  </a:extLst>
                </a:gridCol>
                <a:gridCol w="610412">
                  <a:extLst>
                    <a:ext uri="{9D8B030D-6E8A-4147-A177-3AD203B41FA5}">
                      <a16:colId xmlns:a16="http://schemas.microsoft.com/office/drawing/2014/main" val="1422901368"/>
                    </a:ext>
                  </a:extLst>
                </a:gridCol>
                <a:gridCol w="574505">
                  <a:extLst>
                    <a:ext uri="{9D8B030D-6E8A-4147-A177-3AD203B41FA5}">
                      <a16:colId xmlns:a16="http://schemas.microsoft.com/office/drawing/2014/main" val="4129151962"/>
                    </a:ext>
                  </a:extLst>
                </a:gridCol>
                <a:gridCol w="574505">
                  <a:extLst>
                    <a:ext uri="{9D8B030D-6E8A-4147-A177-3AD203B41FA5}">
                      <a16:colId xmlns:a16="http://schemas.microsoft.com/office/drawing/2014/main" val="415756413"/>
                    </a:ext>
                  </a:extLst>
                </a:gridCol>
                <a:gridCol w="574505">
                  <a:extLst>
                    <a:ext uri="{9D8B030D-6E8A-4147-A177-3AD203B41FA5}">
                      <a16:colId xmlns:a16="http://schemas.microsoft.com/office/drawing/2014/main" val="1322289535"/>
                    </a:ext>
                  </a:extLst>
                </a:gridCol>
                <a:gridCol w="673247">
                  <a:extLst>
                    <a:ext uri="{9D8B030D-6E8A-4147-A177-3AD203B41FA5}">
                      <a16:colId xmlns:a16="http://schemas.microsoft.com/office/drawing/2014/main" val="1423453768"/>
                    </a:ext>
                  </a:extLst>
                </a:gridCol>
              </a:tblGrid>
              <a:tr h="236392">
                <a:tc>
                  <a:txBody>
                    <a:bodyPr/>
                    <a:lstStyle/>
                    <a:p>
                      <a:pPr algn="l" fontAlgn="ctr"/>
                      <a:r>
                        <a:rPr lang="en-CA" sz="1100" b="1"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03096531"/>
                  </a:ext>
                </a:extLst>
              </a:tr>
              <a:tr h="236392">
                <a:tc>
                  <a:txBody>
                    <a:bodyPr/>
                    <a:lstStyle/>
                    <a:p>
                      <a:pPr algn="l" fontAlgn="b"/>
                      <a:r>
                        <a:rPr lang="en-CA" sz="1100" b="0" i="0" u="none" strike="noStrike" dirty="0">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190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613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227967977"/>
                  </a:ext>
                </a:extLst>
              </a:tr>
              <a:tr h="236392">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a:t>
                      </a:r>
                    </a:p>
                  </a:txBody>
                  <a:tcPr marL="9525" marR="9525" marT="9525" marB="0" anchor="ctr">
                    <a:lnL>
                      <a:noFill/>
                    </a:lnL>
                    <a:lnR>
                      <a:noFill/>
                    </a:lnR>
                    <a:lnT>
                      <a:noFill/>
                    </a:lnT>
                    <a:lnB>
                      <a:noFill/>
                    </a:lnB>
                  </a:tcPr>
                </a:tc>
                <a:extLst>
                  <a:ext uri="{0D108BD9-81ED-4DB2-BD59-A6C34878D82A}">
                    <a16:rowId xmlns:a16="http://schemas.microsoft.com/office/drawing/2014/main" val="1586943888"/>
                  </a:ext>
                </a:extLst>
              </a:tr>
              <a:tr h="236392">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181</a:t>
                      </a:r>
                    </a:p>
                  </a:txBody>
                  <a:tcPr marL="9525" marR="9525" marT="9525" marB="0" anchor="ctr">
                    <a:lnL>
                      <a:noFill/>
                    </a:lnL>
                    <a:lnR>
                      <a:noFill/>
                    </a:lnR>
                    <a:lnT>
                      <a:noFill/>
                    </a:lnT>
                    <a:lnB>
                      <a:noFill/>
                    </a:lnB>
                  </a:tcPr>
                </a:tc>
                <a:extLst>
                  <a:ext uri="{0D108BD9-81ED-4DB2-BD59-A6C34878D82A}">
                    <a16:rowId xmlns:a16="http://schemas.microsoft.com/office/drawing/2014/main" val="1379187660"/>
                  </a:ext>
                </a:extLst>
              </a:tr>
              <a:tr h="236392">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152</a:t>
                      </a:r>
                    </a:p>
                  </a:txBody>
                  <a:tcPr marL="9525" marR="9525" marT="9525" marB="0" anchor="ctr">
                    <a:lnL>
                      <a:noFill/>
                    </a:lnL>
                    <a:lnR>
                      <a:noFill/>
                    </a:lnR>
                    <a:lnT>
                      <a:noFill/>
                    </a:lnT>
                    <a:lnB>
                      <a:noFill/>
                    </a:lnB>
                  </a:tcPr>
                </a:tc>
                <a:extLst>
                  <a:ext uri="{0D108BD9-81ED-4DB2-BD59-A6C34878D82A}">
                    <a16:rowId xmlns:a16="http://schemas.microsoft.com/office/drawing/2014/main" val="1270250899"/>
                  </a:ext>
                </a:extLst>
              </a:tr>
              <a:tr h="236392">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134</a:t>
                      </a:r>
                    </a:p>
                  </a:txBody>
                  <a:tcPr marL="9525" marR="9525" marT="9525" marB="0" anchor="ctr">
                    <a:lnL>
                      <a:noFill/>
                    </a:lnL>
                    <a:lnR>
                      <a:noFill/>
                    </a:lnR>
                    <a:lnT>
                      <a:noFill/>
                    </a:lnT>
                    <a:lnB>
                      <a:noFill/>
                    </a:lnB>
                  </a:tcPr>
                </a:tc>
                <a:extLst>
                  <a:ext uri="{0D108BD9-81ED-4DB2-BD59-A6C34878D82A}">
                    <a16:rowId xmlns:a16="http://schemas.microsoft.com/office/drawing/2014/main" val="3687516715"/>
                  </a:ext>
                </a:extLst>
              </a:tr>
              <a:tr h="236392">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a:t>
                      </a:r>
                    </a:p>
                  </a:txBody>
                  <a:tcPr marL="9525" marR="9525" marT="9525" marB="0" anchor="ctr">
                    <a:lnL>
                      <a:noFill/>
                    </a:lnL>
                    <a:lnR>
                      <a:noFill/>
                    </a:lnR>
                    <a:lnT>
                      <a:noFill/>
                    </a:lnT>
                    <a:lnB>
                      <a:noFill/>
                    </a:lnB>
                  </a:tcPr>
                </a:tc>
                <a:extLst>
                  <a:ext uri="{0D108BD9-81ED-4DB2-BD59-A6C34878D82A}">
                    <a16:rowId xmlns:a16="http://schemas.microsoft.com/office/drawing/2014/main" val="2222285805"/>
                  </a:ext>
                </a:extLst>
              </a:tr>
              <a:tr h="236392">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227</a:t>
                      </a:r>
                    </a:p>
                  </a:txBody>
                  <a:tcPr marL="9525" marR="9525" marT="9525" marB="0" anchor="ctr">
                    <a:lnL>
                      <a:noFill/>
                    </a:lnL>
                    <a:lnR>
                      <a:noFill/>
                    </a:lnR>
                    <a:lnT>
                      <a:noFill/>
                    </a:lnT>
                    <a:lnB>
                      <a:noFill/>
                    </a:lnB>
                  </a:tcPr>
                </a:tc>
                <a:extLst>
                  <a:ext uri="{0D108BD9-81ED-4DB2-BD59-A6C34878D82A}">
                    <a16:rowId xmlns:a16="http://schemas.microsoft.com/office/drawing/2014/main" val="3552037644"/>
                  </a:ext>
                </a:extLst>
              </a:tr>
              <a:tr h="236392">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124</a:t>
                      </a:r>
                    </a:p>
                  </a:txBody>
                  <a:tcPr marL="9525" marR="9525" marT="9525" marB="0" anchor="ctr">
                    <a:lnL>
                      <a:noFill/>
                    </a:lnL>
                    <a:lnR>
                      <a:noFill/>
                    </a:lnR>
                    <a:lnT>
                      <a:noFill/>
                    </a:lnT>
                    <a:lnB>
                      <a:noFill/>
                    </a:lnB>
                  </a:tcPr>
                </a:tc>
                <a:extLst>
                  <a:ext uri="{0D108BD9-81ED-4DB2-BD59-A6C34878D82A}">
                    <a16:rowId xmlns:a16="http://schemas.microsoft.com/office/drawing/2014/main" val="513634080"/>
                  </a:ext>
                </a:extLst>
              </a:tr>
              <a:tr h="236392">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a:noFill/>
                    </a:lnB>
                  </a:tcPr>
                </a:tc>
                <a:extLst>
                  <a:ext uri="{0D108BD9-81ED-4DB2-BD59-A6C34878D82A}">
                    <a16:rowId xmlns:a16="http://schemas.microsoft.com/office/drawing/2014/main" val="1518104514"/>
                  </a:ext>
                </a:extLst>
              </a:tr>
              <a:tr h="236392">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a:t>
                      </a:r>
                    </a:p>
                  </a:txBody>
                  <a:tcPr marL="9525" marR="9525" marT="9525" marB="0" anchor="ctr">
                    <a:lnL>
                      <a:noFill/>
                    </a:lnL>
                    <a:lnR>
                      <a:noFill/>
                    </a:lnR>
                    <a:lnT>
                      <a:noFill/>
                    </a:lnT>
                    <a:lnB>
                      <a:noFill/>
                    </a:lnB>
                  </a:tcPr>
                </a:tc>
                <a:extLst>
                  <a:ext uri="{0D108BD9-81ED-4DB2-BD59-A6C34878D82A}">
                    <a16:rowId xmlns:a16="http://schemas.microsoft.com/office/drawing/2014/main" val="3983172394"/>
                  </a:ext>
                </a:extLst>
              </a:tr>
              <a:tr h="236392">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136</a:t>
                      </a:r>
                    </a:p>
                  </a:txBody>
                  <a:tcPr marL="9525" marR="9525" marT="9525" marB="0" anchor="ctr">
                    <a:lnL>
                      <a:noFill/>
                    </a:lnL>
                    <a:lnR>
                      <a:noFill/>
                    </a:lnR>
                    <a:lnT>
                      <a:noFill/>
                    </a:lnT>
                    <a:lnB>
                      <a:noFill/>
                    </a:lnB>
                  </a:tcPr>
                </a:tc>
                <a:extLst>
                  <a:ext uri="{0D108BD9-81ED-4DB2-BD59-A6C34878D82A}">
                    <a16:rowId xmlns:a16="http://schemas.microsoft.com/office/drawing/2014/main" val="3633164761"/>
                  </a:ext>
                </a:extLst>
              </a:tr>
              <a:tr h="236392">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60</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245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15465050"/>
                  </a:ext>
                </a:extLst>
              </a:tr>
              <a:tr h="236392">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335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872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291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2,401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413314019"/>
                  </a:ext>
                </a:extLst>
              </a:tr>
            </a:tbl>
          </a:graphicData>
        </a:graphic>
      </p:graphicFrame>
      <p:graphicFrame>
        <p:nvGraphicFramePr>
          <p:cNvPr id="5" name="Table 4">
            <a:extLst>
              <a:ext uri="{FF2B5EF4-FFF2-40B4-BE49-F238E27FC236}">
                <a16:creationId xmlns:a16="http://schemas.microsoft.com/office/drawing/2014/main" id="{63547301-37D1-43EC-A3CB-3C5CE1FFCA05}"/>
              </a:ext>
            </a:extLst>
          </p:cNvPr>
          <p:cNvGraphicFramePr>
            <a:graphicFrameLocks noGrp="1"/>
          </p:cNvGraphicFramePr>
          <p:nvPr>
            <p:extLst>
              <p:ext uri="{D42A27DB-BD31-4B8C-83A1-F6EECF244321}">
                <p14:modId xmlns:p14="http://schemas.microsoft.com/office/powerpoint/2010/main" val="967985709"/>
              </p:ext>
            </p:extLst>
          </p:nvPr>
        </p:nvGraphicFramePr>
        <p:xfrm>
          <a:off x="702364" y="2644626"/>
          <a:ext cx="2849217" cy="3360432"/>
        </p:xfrm>
        <a:graphic>
          <a:graphicData uri="http://schemas.openxmlformats.org/drawingml/2006/table">
            <a:tbl>
              <a:tblPr/>
              <a:tblGrid>
                <a:gridCol w="1214356">
                  <a:extLst>
                    <a:ext uri="{9D8B030D-6E8A-4147-A177-3AD203B41FA5}">
                      <a16:colId xmlns:a16="http://schemas.microsoft.com/office/drawing/2014/main" val="1103114057"/>
                    </a:ext>
                  </a:extLst>
                </a:gridCol>
                <a:gridCol w="754551">
                  <a:extLst>
                    <a:ext uri="{9D8B030D-6E8A-4147-A177-3AD203B41FA5}">
                      <a16:colId xmlns:a16="http://schemas.microsoft.com/office/drawing/2014/main" val="416372629"/>
                    </a:ext>
                  </a:extLst>
                </a:gridCol>
                <a:gridCol w="880310">
                  <a:extLst>
                    <a:ext uri="{9D8B030D-6E8A-4147-A177-3AD203B41FA5}">
                      <a16:colId xmlns:a16="http://schemas.microsoft.com/office/drawing/2014/main" val="1253654685"/>
                    </a:ext>
                  </a:extLst>
                </a:gridCol>
              </a:tblGrid>
              <a:tr h="448055">
                <a:tc>
                  <a:txBody>
                    <a:bodyPr/>
                    <a:lstStyle/>
                    <a:p>
                      <a:pPr algn="l" fontAlgn="ctr"/>
                      <a:r>
                        <a:rPr lang="en-CA" sz="1100" b="1" i="0" u="none" strike="noStrike">
                          <a:solidFill>
                            <a:srgbClr val="000000"/>
                          </a:solidFill>
                          <a:effectLst/>
                          <a:latin typeface="Calibri" panose="020F0502020204030204" pitchFamily="34" charset="0"/>
                        </a:rPr>
                        <a:t>Skywest Airlines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459725594"/>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106,481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103,481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44209634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63,981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62,554</a:t>
                      </a:r>
                    </a:p>
                  </a:txBody>
                  <a:tcPr marL="9525" marR="9525" marT="9525" marB="0" anchor="ctr">
                    <a:lnL>
                      <a:noFill/>
                    </a:lnL>
                    <a:lnR>
                      <a:noFill/>
                    </a:lnR>
                    <a:lnT>
                      <a:noFill/>
                    </a:lnT>
                    <a:lnB>
                      <a:noFill/>
                    </a:lnB>
                  </a:tcPr>
                </a:tc>
                <a:extLst>
                  <a:ext uri="{0D108BD9-81ED-4DB2-BD59-A6C34878D82A}">
                    <a16:rowId xmlns:a16="http://schemas.microsoft.com/office/drawing/2014/main" val="371569214"/>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19,700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22,443</a:t>
                      </a:r>
                    </a:p>
                  </a:txBody>
                  <a:tcPr marL="9525" marR="9525" marT="9525" marB="0" anchor="ctr">
                    <a:lnL>
                      <a:noFill/>
                    </a:lnL>
                    <a:lnR>
                      <a:noFill/>
                    </a:lnR>
                    <a:lnT>
                      <a:noFill/>
                    </a:lnT>
                    <a:lnB>
                      <a:noFill/>
                    </a:lnB>
                  </a:tcPr>
                </a:tc>
                <a:extLst>
                  <a:ext uri="{0D108BD9-81ED-4DB2-BD59-A6C34878D82A}">
                    <a16:rowId xmlns:a16="http://schemas.microsoft.com/office/drawing/2014/main" val="3900168681"/>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11,904</a:t>
                      </a:r>
                    </a:p>
                  </a:txBody>
                  <a:tcPr marL="9525" marR="9525" marT="9525" marB="0" anchor="ctr">
                    <a:lnL>
                      <a:noFill/>
                    </a:lnL>
                    <a:lnR>
                      <a:noFill/>
                    </a:lnR>
                    <a:lnT>
                      <a:noFill/>
                    </a:lnT>
                    <a:lnB>
                      <a:noFill/>
                    </a:lnB>
                  </a:tcPr>
                </a:tc>
                <a:extLst>
                  <a:ext uri="{0D108BD9-81ED-4DB2-BD59-A6C34878D82A}">
                    <a16:rowId xmlns:a16="http://schemas.microsoft.com/office/drawing/2014/main" val="2274264415"/>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30,016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30,286</a:t>
                      </a:r>
                    </a:p>
                  </a:txBody>
                  <a:tcPr marL="9525" marR="9525" marT="9525" marB="0" anchor="ctr">
                    <a:lnL>
                      <a:noFill/>
                    </a:lnL>
                    <a:lnR>
                      <a:noFill/>
                    </a:lnR>
                    <a:lnT>
                      <a:noFill/>
                    </a:lnT>
                    <a:lnB>
                      <a:noFill/>
                    </a:lnB>
                  </a:tcPr>
                </a:tc>
                <a:extLst>
                  <a:ext uri="{0D108BD9-81ED-4DB2-BD59-A6C34878D82A}">
                    <a16:rowId xmlns:a16="http://schemas.microsoft.com/office/drawing/2014/main" val="106953079"/>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48,004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53,838</a:t>
                      </a:r>
                    </a:p>
                  </a:txBody>
                  <a:tcPr marL="9525" marR="9525" marT="9525" marB="0" anchor="ctr">
                    <a:lnL>
                      <a:noFill/>
                    </a:lnL>
                    <a:lnR>
                      <a:noFill/>
                    </a:lnR>
                    <a:lnT>
                      <a:noFill/>
                    </a:lnT>
                    <a:lnB>
                      <a:noFill/>
                    </a:lnB>
                  </a:tcPr>
                </a:tc>
                <a:extLst>
                  <a:ext uri="{0D108BD9-81ED-4DB2-BD59-A6C34878D82A}">
                    <a16:rowId xmlns:a16="http://schemas.microsoft.com/office/drawing/2014/main" val="305330969"/>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49,629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54,604</a:t>
                      </a:r>
                    </a:p>
                  </a:txBody>
                  <a:tcPr marL="9525" marR="9525" marT="9525" marB="0" anchor="ctr">
                    <a:lnL>
                      <a:noFill/>
                    </a:lnL>
                    <a:lnR>
                      <a:noFill/>
                    </a:lnR>
                    <a:lnT>
                      <a:noFill/>
                    </a:lnT>
                    <a:lnB>
                      <a:noFill/>
                    </a:lnB>
                  </a:tcPr>
                </a:tc>
                <a:extLst>
                  <a:ext uri="{0D108BD9-81ED-4DB2-BD59-A6C34878D82A}">
                    <a16:rowId xmlns:a16="http://schemas.microsoft.com/office/drawing/2014/main" val="3003228778"/>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38,219</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44,238</a:t>
                      </a:r>
                    </a:p>
                  </a:txBody>
                  <a:tcPr marL="9525" marR="9525" marT="9525" marB="0" anchor="ctr">
                    <a:lnL>
                      <a:noFill/>
                    </a:lnL>
                    <a:lnR>
                      <a:noFill/>
                    </a:lnR>
                    <a:lnT>
                      <a:noFill/>
                    </a:lnT>
                    <a:lnB>
                      <a:noFill/>
                    </a:lnB>
                  </a:tcPr>
                </a:tc>
                <a:extLst>
                  <a:ext uri="{0D108BD9-81ED-4DB2-BD59-A6C34878D82A}">
                    <a16:rowId xmlns:a16="http://schemas.microsoft.com/office/drawing/2014/main" val="3070330309"/>
                  </a:ext>
                </a:extLst>
              </a:tr>
              <a:tr h="224029">
                <a:tc>
                  <a:txBody>
                    <a:bodyPr/>
                    <a:lstStyle/>
                    <a:p>
                      <a:pPr algn="l" fontAlgn="b"/>
                      <a:r>
                        <a:rPr lang="en-CA" sz="1100" b="0" i="0" u="none" strike="noStrike" dirty="0">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32,866</a:t>
                      </a:r>
                    </a:p>
                  </a:txBody>
                  <a:tcPr marL="9525" marR="9525" marT="9525" marB="0" anchor="ctr">
                    <a:lnL>
                      <a:noFill/>
                    </a:lnL>
                    <a:lnR>
                      <a:noFill/>
                    </a:lnR>
                    <a:lnT>
                      <a:noFill/>
                    </a:lnT>
                    <a:lnB>
                      <a:noFill/>
                    </a:lnB>
                  </a:tcPr>
                </a:tc>
                <a:extLst>
                  <a:ext uri="{0D108BD9-81ED-4DB2-BD59-A6C34878D82A}">
                    <a16:rowId xmlns:a16="http://schemas.microsoft.com/office/drawing/2014/main" val="1689821452"/>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23,892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26,560</a:t>
                      </a:r>
                    </a:p>
                  </a:txBody>
                  <a:tcPr marL="9525" marR="9525" marT="9525" marB="0" anchor="ctr">
                    <a:lnL>
                      <a:noFill/>
                    </a:lnL>
                    <a:lnR>
                      <a:noFill/>
                    </a:lnR>
                    <a:lnT>
                      <a:noFill/>
                    </a:lnT>
                    <a:lnB>
                      <a:noFill/>
                    </a:lnB>
                  </a:tcPr>
                </a:tc>
                <a:extLst>
                  <a:ext uri="{0D108BD9-81ED-4DB2-BD59-A6C34878D82A}">
                    <a16:rowId xmlns:a16="http://schemas.microsoft.com/office/drawing/2014/main" val="1261493057"/>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39,507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42,998</a:t>
                      </a:r>
                    </a:p>
                  </a:txBody>
                  <a:tcPr marL="9525" marR="9525" marT="9525" marB="0" anchor="ctr">
                    <a:lnL>
                      <a:noFill/>
                    </a:lnL>
                    <a:lnR>
                      <a:noFill/>
                    </a:lnR>
                    <a:lnT>
                      <a:noFill/>
                    </a:lnT>
                    <a:lnB>
                      <a:noFill/>
                    </a:lnB>
                  </a:tcPr>
                </a:tc>
                <a:extLst>
                  <a:ext uri="{0D108BD9-81ED-4DB2-BD59-A6C34878D82A}">
                    <a16:rowId xmlns:a16="http://schemas.microsoft.com/office/drawing/2014/main" val="3575024341"/>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75,341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77,339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23953787"/>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534,072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563,111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732427191"/>
                  </a:ext>
                </a:extLst>
              </a:tr>
            </a:tbl>
          </a:graphicData>
        </a:graphic>
      </p:graphicFrame>
      <p:graphicFrame>
        <p:nvGraphicFramePr>
          <p:cNvPr id="6" name="Table 5">
            <a:extLst>
              <a:ext uri="{FF2B5EF4-FFF2-40B4-BE49-F238E27FC236}">
                <a16:creationId xmlns:a16="http://schemas.microsoft.com/office/drawing/2014/main" id="{399639D1-88ED-45E9-9970-3FC3EF27C05C}"/>
              </a:ext>
            </a:extLst>
          </p:cNvPr>
          <p:cNvGraphicFramePr>
            <a:graphicFrameLocks noGrp="1"/>
          </p:cNvGraphicFramePr>
          <p:nvPr>
            <p:extLst>
              <p:ext uri="{D42A27DB-BD31-4B8C-83A1-F6EECF244321}">
                <p14:modId xmlns:p14="http://schemas.microsoft.com/office/powerpoint/2010/main" val="805516299"/>
              </p:ext>
            </p:extLst>
          </p:nvPr>
        </p:nvGraphicFramePr>
        <p:xfrm>
          <a:off x="3975652" y="2644626"/>
          <a:ext cx="2743200" cy="3360435"/>
        </p:xfrm>
        <a:graphic>
          <a:graphicData uri="http://schemas.openxmlformats.org/drawingml/2006/table">
            <a:tbl>
              <a:tblPr/>
              <a:tblGrid>
                <a:gridCol w="895739">
                  <a:extLst>
                    <a:ext uri="{9D8B030D-6E8A-4147-A177-3AD203B41FA5}">
                      <a16:colId xmlns:a16="http://schemas.microsoft.com/office/drawing/2014/main" val="2719703237"/>
                    </a:ext>
                  </a:extLst>
                </a:gridCol>
                <a:gridCol w="951722">
                  <a:extLst>
                    <a:ext uri="{9D8B030D-6E8A-4147-A177-3AD203B41FA5}">
                      <a16:colId xmlns:a16="http://schemas.microsoft.com/office/drawing/2014/main" val="2360970787"/>
                    </a:ext>
                  </a:extLst>
                </a:gridCol>
                <a:gridCol w="895739">
                  <a:extLst>
                    <a:ext uri="{9D8B030D-6E8A-4147-A177-3AD203B41FA5}">
                      <a16:colId xmlns:a16="http://schemas.microsoft.com/office/drawing/2014/main" val="663265420"/>
                    </a:ext>
                  </a:extLst>
                </a:gridCol>
              </a:tblGrid>
              <a:tr h="448058">
                <a:tc>
                  <a:txBody>
                    <a:bodyPr/>
                    <a:lstStyle/>
                    <a:p>
                      <a:pPr algn="l" fontAlgn="ctr"/>
                      <a:r>
                        <a:rPr lang="en-US" sz="1100" dirty="0"/>
                        <a:t>American Airlines Inc.</a:t>
                      </a:r>
                      <a:endParaRPr lang="en-CA" sz="11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09690249"/>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30,246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32,806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59932006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19,885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19,406</a:t>
                      </a:r>
                    </a:p>
                  </a:txBody>
                  <a:tcPr marL="9525" marR="9525" marT="9525" marB="0" anchor="ctr">
                    <a:lnL>
                      <a:noFill/>
                    </a:lnL>
                    <a:lnR>
                      <a:noFill/>
                    </a:lnR>
                    <a:lnT>
                      <a:noFill/>
                    </a:lnT>
                    <a:lnB>
                      <a:noFill/>
                    </a:lnB>
                  </a:tcPr>
                </a:tc>
                <a:extLst>
                  <a:ext uri="{0D108BD9-81ED-4DB2-BD59-A6C34878D82A}">
                    <a16:rowId xmlns:a16="http://schemas.microsoft.com/office/drawing/2014/main" val="2039479510"/>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12,059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15,173</a:t>
                      </a:r>
                    </a:p>
                  </a:txBody>
                  <a:tcPr marL="9525" marR="9525" marT="9525" marB="0" anchor="ctr">
                    <a:lnL>
                      <a:noFill/>
                    </a:lnL>
                    <a:lnR>
                      <a:noFill/>
                    </a:lnR>
                    <a:lnT>
                      <a:noFill/>
                    </a:lnT>
                    <a:lnB>
                      <a:noFill/>
                    </a:lnB>
                  </a:tcPr>
                </a:tc>
                <a:extLst>
                  <a:ext uri="{0D108BD9-81ED-4DB2-BD59-A6C34878D82A}">
                    <a16:rowId xmlns:a16="http://schemas.microsoft.com/office/drawing/2014/main" val="2028282258"/>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15,392</a:t>
                      </a:r>
                    </a:p>
                  </a:txBody>
                  <a:tcPr marL="9525" marR="9525" marT="9525" marB="0" anchor="ctr">
                    <a:lnL>
                      <a:noFill/>
                    </a:lnL>
                    <a:lnR>
                      <a:noFill/>
                    </a:lnR>
                    <a:lnT>
                      <a:noFill/>
                    </a:lnT>
                    <a:lnB>
                      <a:noFill/>
                    </a:lnB>
                  </a:tcPr>
                </a:tc>
                <a:extLst>
                  <a:ext uri="{0D108BD9-81ED-4DB2-BD59-A6C34878D82A}">
                    <a16:rowId xmlns:a16="http://schemas.microsoft.com/office/drawing/2014/main" val="2782071176"/>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16,239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18,202</a:t>
                      </a:r>
                    </a:p>
                  </a:txBody>
                  <a:tcPr marL="9525" marR="9525" marT="9525" marB="0" anchor="ctr">
                    <a:lnL>
                      <a:noFill/>
                    </a:lnL>
                    <a:lnR>
                      <a:noFill/>
                    </a:lnR>
                    <a:lnT>
                      <a:noFill/>
                    </a:lnT>
                    <a:lnB>
                      <a:noFill/>
                    </a:lnB>
                  </a:tcPr>
                </a:tc>
                <a:extLst>
                  <a:ext uri="{0D108BD9-81ED-4DB2-BD59-A6C34878D82A}">
                    <a16:rowId xmlns:a16="http://schemas.microsoft.com/office/drawing/2014/main" val="1511691225"/>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25,219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29,041</a:t>
                      </a:r>
                    </a:p>
                  </a:txBody>
                  <a:tcPr marL="9525" marR="9525" marT="9525" marB="0" anchor="ctr">
                    <a:lnL>
                      <a:noFill/>
                    </a:lnL>
                    <a:lnR>
                      <a:noFill/>
                    </a:lnR>
                    <a:lnT>
                      <a:noFill/>
                    </a:lnT>
                    <a:lnB>
                      <a:noFill/>
                    </a:lnB>
                  </a:tcPr>
                </a:tc>
                <a:extLst>
                  <a:ext uri="{0D108BD9-81ED-4DB2-BD59-A6C34878D82A}">
                    <a16:rowId xmlns:a16="http://schemas.microsoft.com/office/drawing/2014/main" val="4195851313"/>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20,275</a:t>
                      </a:r>
                    </a:p>
                  </a:txBody>
                  <a:tcPr marL="9525" marR="9525" marT="9525" marB="0" anchor="ctr">
                    <a:lnL>
                      <a:noFill/>
                    </a:lnL>
                    <a:lnR>
                      <a:noFill/>
                    </a:lnR>
                    <a:lnT>
                      <a:noFill/>
                    </a:lnT>
                    <a:lnB>
                      <a:noFill/>
                    </a:lnB>
                  </a:tcPr>
                </a:tc>
                <a:extLst>
                  <a:ext uri="{0D108BD9-81ED-4DB2-BD59-A6C34878D82A}">
                    <a16:rowId xmlns:a16="http://schemas.microsoft.com/office/drawing/2014/main" val="2967088252"/>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13,967</a:t>
                      </a:r>
                    </a:p>
                  </a:txBody>
                  <a:tcPr marL="9525" marR="9525" marT="9525" marB="0" anchor="ctr">
                    <a:lnL>
                      <a:noFill/>
                    </a:lnL>
                    <a:lnR>
                      <a:noFill/>
                    </a:lnR>
                    <a:lnT>
                      <a:noFill/>
                    </a:lnT>
                    <a:lnB>
                      <a:noFill/>
                    </a:lnB>
                  </a:tcPr>
                </a:tc>
                <a:extLst>
                  <a:ext uri="{0D108BD9-81ED-4DB2-BD59-A6C34878D82A}">
                    <a16:rowId xmlns:a16="http://schemas.microsoft.com/office/drawing/2014/main" val="1085826614"/>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8,865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10,137</a:t>
                      </a:r>
                    </a:p>
                  </a:txBody>
                  <a:tcPr marL="9525" marR="9525" marT="9525" marB="0" anchor="ctr">
                    <a:lnL>
                      <a:noFill/>
                    </a:lnL>
                    <a:lnR>
                      <a:noFill/>
                    </a:lnR>
                    <a:lnT>
                      <a:noFill/>
                    </a:lnT>
                    <a:lnB>
                      <a:noFill/>
                    </a:lnB>
                  </a:tcPr>
                </a:tc>
                <a:extLst>
                  <a:ext uri="{0D108BD9-81ED-4DB2-BD59-A6C34878D82A}">
                    <a16:rowId xmlns:a16="http://schemas.microsoft.com/office/drawing/2014/main" val="1082019007"/>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5,941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10,102</a:t>
                      </a:r>
                    </a:p>
                  </a:txBody>
                  <a:tcPr marL="9525" marR="9525" marT="9525" marB="0" anchor="ctr">
                    <a:lnL>
                      <a:noFill/>
                    </a:lnL>
                    <a:lnR>
                      <a:noFill/>
                    </a:lnR>
                    <a:lnT>
                      <a:noFill/>
                    </a:lnT>
                    <a:lnB>
                      <a:noFill/>
                    </a:lnB>
                  </a:tcPr>
                </a:tc>
                <a:extLst>
                  <a:ext uri="{0D108BD9-81ED-4DB2-BD59-A6C34878D82A}">
                    <a16:rowId xmlns:a16="http://schemas.microsoft.com/office/drawing/2014/main" val="790070039"/>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5,398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8,078</a:t>
                      </a:r>
                    </a:p>
                  </a:txBody>
                  <a:tcPr marL="9525" marR="9525" marT="9525" marB="0" anchor="ctr">
                    <a:lnL>
                      <a:noFill/>
                    </a:lnL>
                    <a:lnR>
                      <a:noFill/>
                    </a:lnR>
                    <a:lnT>
                      <a:noFill/>
                    </a:lnT>
                    <a:lnB>
                      <a:noFill/>
                    </a:lnB>
                  </a:tcPr>
                </a:tc>
                <a:extLst>
                  <a:ext uri="{0D108BD9-81ED-4DB2-BD59-A6C34878D82A}">
                    <a16:rowId xmlns:a16="http://schemas.microsoft.com/office/drawing/2014/main" val="2134437398"/>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8,426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14,567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19090180"/>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174,831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207,146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751607348"/>
                  </a:ext>
                </a:extLst>
              </a:tr>
            </a:tbl>
          </a:graphicData>
        </a:graphic>
      </p:graphicFrame>
    </p:spTree>
    <p:extLst>
      <p:ext uri="{BB962C8B-B14F-4D97-AF65-F5344CB8AC3E}">
        <p14:creationId xmlns:p14="http://schemas.microsoft.com/office/powerpoint/2010/main" val="301532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4241</Words>
  <Application>Microsoft Office PowerPoint</Application>
  <PresentationFormat>Widescreen</PresentationFormat>
  <Paragraphs>2664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Big Data Analytics course CSDA1000SUMA18 Group 1, Final Project</vt:lpstr>
      <vt:lpstr>Our Research – Mundane part of modern life</vt:lpstr>
      <vt:lpstr>Airports consists of complex systems</vt:lpstr>
      <vt:lpstr>Breakdown results in bad experience, costs and, possibly, damaged goodwill or brand</vt:lpstr>
      <vt:lpstr>Gates management is the hand off between airlines and airports…</vt:lpstr>
      <vt:lpstr>…focus on sub-optimal performance – breaks in the systems</vt:lpstr>
      <vt:lpstr>How does sub-optimal gate management affect passengers and airports</vt:lpstr>
      <vt:lpstr>PowerPoint Presentation</vt:lpstr>
      <vt:lpstr>PowerPoint Presentation</vt:lpstr>
      <vt:lpstr>Airlines performance analysis – Diana &amp; Kate </vt:lpstr>
      <vt:lpstr>Airlines performance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Airlines performance analysis</vt:lpstr>
      <vt:lpstr>Historical data: Delay Types [min]</vt:lpstr>
      <vt:lpstr>Historical data: Cancellations per Carrier [%]</vt:lpstr>
      <vt:lpstr>Historical data: Flight Delays per Carrier [min]</vt:lpstr>
      <vt:lpstr>Historical data: Average Carrier delays [min]</vt:lpstr>
      <vt:lpstr>Model development - Igor</vt:lpstr>
      <vt:lpstr>SFO Gates - Weekly Allocation – input 1</vt:lpstr>
      <vt:lpstr>SFO Gates - Weekly Allocation – input 2</vt:lpstr>
      <vt:lpstr>SFO Gates - Weekly Allocation – input 3</vt:lpstr>
      <vt:lpstr>Weekly Allocation: allow more flights</vt:lpstr>
      <vt:lpstr>Weekly Allocation: increase gate utilization (+3)</vt:lpstr>
      <vt:lpstr>Weekly Allocation: increase gate utilization (+3)</vt:lpstr>
      <vt:lpstr>Weekly Allocation: increase gate utilization (+3)</vt:lpstr>
      <vt:lpstr>Weekly Allocation: increase gate utilization (+3)</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Tipsy</dc:creator>
  <cp:lastModifiedBy>Tipsy</cp:lastModifiedBy>
  <cp:revision>74</cp:revision>
  <dcterms:created xsi:type="dcterms:W3CDTF">2018-06-16T17:05:15Z</dcterms:created>
  <dcterms:modified xsi:type="dcterms:W3CDTF">2018-06-20T01:31:37Z</dcterms:modified>
</cp:coreProperties>
</file>